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Questrial" charset="1" panose="02000000000000000000"/>
      <p:regular r:id="rId10"/>
    </p:embeddedFont>
    <p:embeddedFont>
      <p:font typeface="Twister" charset="1" panose="000000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192826" y="236776"/>
            <a:ext cx="10642196" cy="9458252"/>
          </a:xfrm>
          <a:custGeom>
            <a:avLst/>
            <a:gdLst/>
            <a:ahLst/>
            <a:cxnLst/>
            <a:rect r="r" b="b" t="t" l="l"/>
            <a:pathLst>
              <a:path h="9458252" w="10642196">
                <a:moveTo>
                  <a:pt x="0" y="0"/>
                </a:moveTo>
                <a:lnTo>
                  <a:pt x="10642196" y="0"/>
                </a:lnTo>
                <a:lnTo>
                  <a:pt x="10642196" y="9458252"/>
                </a:lnTo>
                <a:lnTo>
                  <a:pt x="0" y="9458252"/>
                </a:lnTo>
                <a:lnTo>
                  <a:pt x="0" y="0"/>
                </a:lnTo>
                <a:close/>
              </a:path>
            </a:pathLst>
          </a:custGeom>
          <a:blipFill>
            <a:blip r:embed="rId2">
              <a:alphaModFix amt="82000"/>
            </a:blip>
            <a:stretch>
              <a:fillRect l="0" t="0" r="0" b="0"/>
            </a:stretch>
          </a:blipFill>
        </p:spPr>
      </p:sp>
      <p:sp>
        <p:nvSpPr>
          <p:cNvPr name="Freeform 3" id="3"/>
          <p:cNvSpPr/>
          <p:nvPr/>
        </p:nvSpPr>
        <p:spPr>
          <a:xfrm flipH="false" flipV="false" rot="0">
            <a:off x="10654949" y="-234980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4" id="4"/>
          <p:cNvSpPr/>
          <p:nvPr/>
        </p:nvSpPr>
        <p:spPr>
          <a:xfrm flipH="false" flipV="false" rot="-10800000">
            <a:off x="-1757175" y="479504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TextBox 5" id="5"/>
          <p:cNvSpPr txBox="true"/>
          <p:nvPr/>
        </p:nvSpPr>
        <p:spPr>
          <a:xfrm rot="0">
            <a:off x="4402005" y="3816433"/>
            <a:ext cx="9483990" cy="1842923"/>
          </a:xfrm>
          <a:prstGeom prst="rect">
            <a:avLst/>
          </a:prstGeom>
        </p:spPr>
        <p:txBody>
          <a:bodyPr anchor="t" rtlCol="false" tIns="0" lIns="0" bIns="0" rIns="0">
            <a:spAutoFit/>
          </a:bodyPr>
          <a:lstStyle/>
          <a:p>
            <a:pPr algn="ctr">
              <a:lnSpc>
                <a:spcPts val="14579"/>
              </a:lnSpc>
            </a:pPr>
            <a:r>
              <a:rPr lang="en-US" sz="11390">
                <a:solidFill>
                  <a:srgbClr val="000000"/>
                </a:solidFill>
                <a:latin typeface="Twister"/>
              </a:rPr>
              <a:t>Draw-N-Play</a:t>
            </a:r>
          </a:p>
        </p:txBody>
      </p:sp>
      <p:sp>
        <p:nvSpPr>
          <p:cNvPr name="TextBox 6" id="6"/>
          <p:cNvSpPr txBox="true"/>
          <p:nvPr/>
        </p:nvSpPr>
        <p:spPr>
          <a:xfrm rot="0">
            <a:off x="4695104" y="6319389"/>
            <a:ext cx="9190891" cy="1189989"/>
          </a:xfrm>
          <a:prstGeom prst="rect">
            <a:avLst/>
          </a:prstGeom>
        </p:spPr>
        <p:txBody>
          <a:bodyPr anchor="t" rtlCol="false" tIns="0" lIns="0" bIns="0" rIns="0">
            <a:spAutoFit/>
          </a:bodyPr>
          <a:lstStyle/>
          <a:p>
            <a:pPr algn="ctr">
              <a:lnSpc>
                <a:spcPts val="4760"/>
              </a:lnSpc>
            </a:pPr>
            <a:r>
              <a:rPr lang="en-US" sz="3400">
                <a:solidFill>
                  <a:srgbClr val="000000"/>
                </a:solidFill>
                <a:latin typeface="Questrial"/>
              </a:rPr>
              <a:t>- Team ID 340</a:t>
            </a:r>
          </a:p>
          <a:p>
            <a:pPr algn="ctr">
              <a:lnSpc>
                <a:spcPts val="4760"/>
              </a:lnSpc>
            </a:pPr>
            <a:r>
              <a:rPr lang="en-US" sz="3400">
                <a:solidFill>
                  <a:srgbClr val="000000"/>
                </a:solidFill>
                <a:latin typeface="Questrial"/>
              </a:rPr>
              <a:t>WEB NOOBERS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8046996"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27444"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6548"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6" id="6"/>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7" id="7"/>
          <p:cNvSpPr/>
          <p:nvPr/>
        </p:nvSpPr>
        <p:spPr>
          <a:xfrm flipH="false" flipV="false" rot="0">
            <a:off x="3101720" y="4392916"/>
            <a:ext cx="1523664" cy="1401771"/>
          </a:xfrm>
          <a:custGeom>
            <a:avLst/>
            <a:gdLst/>
            <a:ahLst/>
            <a:cxnLst/>
            <a:rect r="r" b="b" t="t" l="l"/>
            <a:pathLst>
              <a:path h="1401771" w="1523664">
                <a:moveTo>
                  <a:pt x="0" y="0"/>
                </a:moveTo>
                <a:lnTo>
                  <a:pt x="1523664" y="0"/>
                </a:lnTo>
                <a:lnTo>
                  <a:pt x="1523664" y="1401771"/>
                </a:lnTo>
                <a:lnTo>
                  <a:pt x="0" y="1401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827371" y="4596360"/>
            <a:ext cx="1194154" cy="1094279"/>
          </a:xfrm>
          <a:custGeom>
            <a:avLst/>
            <a:gdLst/>
            <a:ahLst/>
            <a:cxnLst/>
            <a:rect r="r" b="b" t="t" l="l"/>
            <a:pathLst>
              <a:path h="1094279" w="1194154">
                <a:moveTo>
                  <a:pt x="0" y="0"/>
                </a:moveTo>
                <a:lnTo>
                  <a:pt x="1194154" y="0"/>
                </a:lnTo>
                <a:lnTo>
                  <a:pt x="1194154" y="1094280"/>
                </a:lnTo>
                <a:lnTo>
                  <a:pt x="0" y="1094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821369" y="4495073"/>
            <a:ext cx="967905" cy="964385"/>
          </a:xfrm>
          <a:custGeom>
            <a:avLst/>
            <a:gdLst/>
            <a:ahLst/>
            <a:cxnLst/>
            <a:rect r="r" b="b" t="t" l="l"/>
            <a:pathLst>
              <a:path h="964385" w="967905">
                <a:moveTo>
                  <a:pt x="0" y="0"/>
                </a:moveTo>
                <a:lnTo>
                  <a:pt x="967905" y="0"/>
                </a:lnTo>
                <a:lnTo>
                  <a:pt x="967905" y="964385"/>
                </a:lnTo>
                <a:lnTo>
                  <a:pt x="0" y="9643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318254" y="6324762"/>
            <a:ext cx="3090596"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Drawing Tools</a:t>
            </a:r>
          </a:p>
        </p:txBody>
      </p:sp>
      <p:sp>
        <p:nvSpPr>
          <p:cNvPr name="TextBox 11" id="11"/>
          <p:cNvSpPr txBox="true"/>
          <p:nvPr/>
        </p:nvSpPr>
        <p:spPr>
          <a:xfrm rot="0">
            <a:off x="7356727" y="6430814"/>
            <a:ext cx="3574547"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Admin</a:t>
            </a:r>
          </a:p>
        </p:txBody>
      </p:sp>
      <p:sp>
        <p:nvSpPr>
          <p:cNvPr name="TextBox 12" id="12"/>
          <p:cNvSpPr txBox="true"/>
          <p:nvPr/>
        </p:nvSpPr>
        <p:spPr>
          <a:xfrm rot="0">
            <a:off x="12750801" y="6430814"/>
            <a:ext cx="3347293"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Participants</a:t>
            </a:r>
          </a:p>
        </p:txBody>
      </p:sp>
      <p:sp>
        <p:nvSpPr>
          <p:cNvPr name="TextBox 13" id="13"/>
          <p:cNvSpPr txBox="true"/>
          <p:nvPr/>
        </p:nvSpPr>
        <p:spPr>
          <a:xfrm rot="0">
            <a:off x="1858073" y="7809646"/>
            <a:ext cx="4010958" cy="1562839"/>
          </a:xfrm>
          <a:prstGeom prst="rect">
            <a:avLst/>
          </a:prstGeom>
        </p:spPr>
        <p:txBody>
          <a:bodyPr anchor="t" rtlCol="false" tIns="0" lIns="0" bIns="0" rIns="0">
            <a:spAutoFit/>
          </a:bodyPr>
          <a:lstStyle/>
          <a:p>
            <a:pPr algn="ctr">
              <a:lnSpc>
                <a:spcPts val="3109"/>
              </a:lnSpc>
            </a:pPr>
            <a:r>
              <a:rPr lang="en-US" sz="2220">
                <a:solidFill>
                  <a:srgbClr val="000000"/>
                </a:solidFill>
                <a:latin typeface="Questrial"/>
              </a:rPr>
              <a:t>Brush, Bucket fill, shapes (including rectangle, circle, triangle) </a:t>
            </a:r>
          </a:p>
          <a:p>
            <a:pPr algn="ctr">
              <a:lnSpc>
                <a:spcPts val="3109"/>
              </a:lnSpc>
              <a:spcBef>
                <a:spcPct val="0"/>
              </a:spcBef>
            </a:pPr>
            <a:r>
              <a:rPr lang="en-US" sz="2220">
                <a:solidFill>
                  <a:srgbClr val="000000"/>
                </a:solidFill>
                <a:latin typeface="Questrial"/>
              </a:rPr>
              <a:t>and eraser</a:t>
            </a:r>
          </a:p>
        </p:txBody>
      </p:sp>
      <p:sp>
        <p:nvSpPr>
          <p:cNvPr name="TextBox 14" id="14"/>
          <p:cNvSpPr txBox="true"/>
          <p:nvPr/>
        </p:nvSpPr>
        <p:spPr>
          <a:xfrm rot="0">
            <a:off x="7138521" y="7809646"/>
            <a:ext cx="4010958" cy="781789"/>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Owner of the game room who creates the room.</a:t>
            </a:r>
          </a:p>
        </p:txBody>
      </p:sp>
      <p:sp>
        <p:nvSpPr>
          <p:cNvPr name="TextBox 15" id="15"/>
          <p:cNvSpPr txBox="true"/>
          <p:nvPr/>
        </p:nvSpPr>
        <p:spPr>
          <a:xfrm rot="0">
            <a:off x="12418969" y="7809646"/>
            <a:ext cx="4010958" cy="1172314"/>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The users have to guess or draw any item after choosing it and get awarded with points.</a:t>
            </a:r>
          </a:p>
        </p:txBody>
      </p:sp>
      <p:sp>
        <p:nvSpPr>
          <p:cNvPr name="TextBox 16" id="16"/>
          <p:cNvSpPr txBox="true"/>
          <p:nvPr/>
        </p:nvSpPr>
        <p:spPr>
          <a:xfrm rot="0">
            <a:off x="2737500" y="619195"/>
            <a:ext cx="5693860" cy="2610711"/>
          </a:xfrm>
          <a:prstGeom prst="rect">
            <a:avLst/>
          </a:prstGeom>
        </p:spPr>
        <p:txBody>
          <a:bodyPr anchor="t" rtlCol="false" tIns="0" lIns="0" bIns="0" rIns="0">
            <a:spAutoFit/>
          </a:bodyPr>
          <a:lstStyle/>
          <a:p>
            <a:pPr>
              <a:lnSpc>
                <a:spcPts val="10308"/>
              </a:lnSpc>
            </a:pPr>
            <a:r>
              <a:rPr lang="en-US" sz="8053">
                <a:solidFill>
                  <a:srgbClr val="000000"/>
                </a:solidFill>
                <a:latin typeface="Twister"/>
              </a:rPr>
              <a:t>Drawing Board Features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0">
            <a:off x="5075492" y="1028700"/>
            <a:ext cx="8137017" cy="8229600"/>
          </a:xfrm>
          <a:custGeom>
            <a:avLst/>
            <a:gdLst/>
            <a:ahLst/>
            <a:cxnLst/>
            <a:rect r="r" b="b" t="t" l="l"/>
            <a:pathLst>
              <a:path h="8229600" w="8137017">
                <a:moveTo>
                  <a:pt x="0" y="0"/>
                </a:moveTo>
                <a:lnTo>
                  <a:pt x="8137016" y="0"/>
                </a:lnTo>
                <a:lnTo>
                  <a:pt x="8137016" y="8229600"/>
                </a:lnTo>
                <a:lnTo>
                  <a:pt x="0" y="8229600"/>
                </a:lnTo>
                <a:lnTo>
                  <a:pt x="0" y="0"/>
                </a:lnTo>
                <a:close/>
              </a:path>
            </a:pathLst>
          </a:custGeom>
          <a:blipFill>
            <a:blip r:embed="rId2">
              <a:alphaModFix amt="44999"/>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TextBox 5" id="5"/>
          <p:cNvSpPr txBox="true"/>
          <p:nvPr/>
        </p:nvSpPr>
        <p:spPr>
          <a:xfrm rot="0">
            <a:off x="5641886" y="3650615"/>
            <a:ext cx="7004228" cy="2947670"/>
          </a:xfrm>
          <a:prstGeom prst="rect">
            <a:avLst/>
          </a:prstGeom>
        </p:spPr>
        <p:txBody>
          <a:bodyPr anchor="t" rtlCol="false" tIns="0" lIns="0" bIns="0" rIns="0">
            <a:spAutoFit/>
          </a:bodyPr>
          <a:lstStyle/>
          <a:p>
            <a:pPr algn="ctr">
              <a:lnSpc>
                <a:spcPts val="11589"/>
              </a:lnSpc>
            </a:pPr>
            <a:r>
              <a:rPr lang="en-US" sz="9499">
                <a:solidFill>
                  <a:srgbClr val="000000"/>
                </a:solidFill>
                <a:latin typeface="Twister"/>
              </a:rPr>
              <a:t>Upcoming</a:t>
            </a:r>
          </a:p>
          <a:p>
            <a:pPr algn="ctr">
              <a:lnSpc>
                <a:spcPts val="11589"/>
              </a:lnSpc>
            </a:pPr>
            <a:r>
              <a:rPr lang="en-US" sz="9499">
                <a:solidFill>
                  <a:srgbClr val="000000"/>
                </a:solidFill>
                <a:latin typeface="Twister"/>
              </a:rPr>
              <a:t> updates</a:t>
            </a:r>
          </a:p>
        </p:txBody>
      </p:sp>
      <p:sp>
        <p:nvSpPr>
          <p:cNvPr name="Freeform 6" id="6"/>
          <p:cNvSpPr/>
          <p:nvPr/>
        </p:nvSpPr>
        <p:spPr>
          <a:xfrm flipH="false" flipV="false" rot="0">
            <a:off x="14991994" y="-2581346"/>
            <a:ext cx="4130153" cy="5059207"/>
          </a:xfrm>
          <a:custGeom>
            <a:avLst/>
            <a:gdLst/>
            <a:ahLst/>
            <a:cxnLst/>
            <a:rect r="r" b="b" t="t" l="l"/>
            <a:pathLst>
              <a:path h="5059207" w="4130153">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43832" y="7023908"/>
            <a:ext cx="4130153" cy="5059207"/>
          </a:xfrm>
          <a:custGeom>
            <a:avLst/>
            <a:gdLst/>
            <a:ahLst/>
            <a:cxnLst/>
            <a:rect r="r" b="b" t="t" l="l"/>
            <a:pathLst>
              <a:path h="5059207" w="4130153">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645527">
            <a:off x="15615307" y="-1352751"/>
            <a:ext cx="3621292" cy="4762902"/>
          </a:xfrm>
          <a:custGeom>
            <a:avLst/>
            <a:gdLst/>
            <a:ahLst/>
            <a:cxnLst/>
            <a:rect r="r" b="b" t="t" l="l"/>
            <a:pathLst>
              <a:path h="4762902" w="362129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304412">
            <a:off x="-489401" y="7036197"/>
            <a:ext cx="3621292" cy="4762902"/>
          </a:xfrm>
          <a:custGeom>
            <a:avLst/>
            <a:gdLst/>
            <a:ahLst/>
            <a:cxnLst/>
            <a:rect r="r" b="b" t="t" l="l"/>
            <a:pathLst>
              <a:path h="4762902" w="362129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8046996"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27444"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6548"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6" id="6"/>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7" id="7"/>
          <p:cNvSpPr/>
          <p:nvPr/>
        </p:nvSpPr>
        <p:spPr>
          <a:xfrm flipH="false" flipV="false" rot="0">
            <a:off x="3101720" y="4392916"/>
            <a:ext cx="1523664" cy="1401771"/>
          </a:xfrm>
          <a:custGeom>
            <a:avLst/>
            <a:gdLst/>
            <a:ahLst/>
            <a:cxnLst/>
            <a:rect r="r" b="b" t="t" l="l"/>
            <a:pathLst>
              <a:path h="1401771" w="1523664">
                <a:moveTo>
                  <a:pt x="0" y="0"/>
                </a:moveTo>
                <a:lnTo>
                  <a:pt x="1523664" y="0"/>
                </a:lnTo>
                <a:lnTo>
                  <a:pt x="1523664" y="1401771"/>
                </a:lnTo>
                <a:lnTo>
                  <a:pt x="0" y="1401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827371" y="4596360"/>
            <a:ext cx="1194154" cy="1094279"/>
          </a:xfrm>
          <a:custGeom>
            <a:avLst/>
            <a:gdLst/>
            <a:ahLst/>
            <a:cxnLst/>
            <a:rect r="r" b="b" t="t" l="l"/>
            <a:pathLst>
              <a:path h="1094279" w="1194154">
                <a:moveTo>
                  <a:pt x="0" y="0"/>
                </a:moveTo>
                <a:lnTo>
                  <a:pt x="1194154" y="0"/>
                </a:lnTo>
                <a:lnTo>
                  <a:pt x="1194154" y="1094280"/>
                </a:lnTo>
                <a:lnTo>
                  <a:pt x="0" y="1094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821369" y="4495073"/>
            <a:ext cx="967905" cy="964385"/>
          </a:xfrm>
          <a:custGeom>
            <a:avLst/>
            <a:gdLst/>
            <a:ahLst/>
            <a:cxnLst/>
            <a:rect r="r" b="b" t="t" l="l"/>
            <a:pathLst>
              <a:path h="964385" w="967905">
                <a:moveTo>
                  <a:pt x="0" y="0"/>
                </a:moveTo>
                <a:lnTo>
                  <a:pt x="967905" y="0"/>
                </a:lnTo>
                <a:lnTo>
                  <a:pt x="967905" y="964385"/>
                </a:lnTo>
                <a:lnTo>
                  <a:pt x="0" y="9643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318254" y="6315237"/>
            <a:ext cx="3090596" cy="1726540"/>
          </a:xfrm>
          <a:prstGeom prst="rect">
            <a:avLst/>
          </a:prstGeom>
        </p:spPr>
        <p:txBody>
          <a:bodyPr anchor="t" rtlCol="false" tIns="0" lIns="0" bIns="0" rIns="0">
            <a:spAutoFit/>
          </a:bodyPr>
          <a:lstStyle/>
          <a:p>
            <a:pPr algn="ctr">
              <a:lnSpc>
                <a:spcPts val="6883"/>
              </a:lnSpc>
            </a:pPr>
            <a:r>
              <a:rPr lang="en-US" sz="5377">
                <a:solidFill>
                  <a:srgbClr val="000000"/>
                </a:solidFill>
                <a:latin typeface="Twister"/>
              </a:rPr>
              <a:t>Admin Privileges </a:t>
            </a:r>
          </a:p>
        </p:txBody>
      </p:sp>
      <p:sp>
        <p:nvSpPr>
          <p:cNvPr name="TextBox 11" id="11"/>
          <p:cNvSpPr txBox="true"/>
          <p:nvPr/>
        </p:nvSpPr>
        <p:spPr>
          <a:xfrm rot="0">
            <a:off x="7356727" y="6421289"/>
            <a:ext cx="3574547" cy="1726540"/>
          </a:xfrm>
          <a:prstGeom prst="rect">
            <a:avLst/>
          </a:prstGeom>
        </p:spPr>
        <p:txBody>
          <a:bodyPr anchor="t" rtlCol="false" tIns="0" lIns="0" bIns="0" rIns="0">
            <a:spAutoFit/>
          </a:bodyPr>
          <a:lstStyle/>
          <a:p>
            <a:pPr algn="ctr">
              <a:lnSpc>
                <a:spcPts val="6883"/>
              </a:lnSpc>
            </a:pPr>
            <a:r>
              <a:rPr lang="en-US" sz="5377">
                <a:solidFill>
                  <a:srgbClr val="000000"/>
                </a:solidFill>
                <a:latin typeface="Twister"/>
              </a:rPr>
              <a:t>Premium Membership</a:t>
            </a:r>
          </a:p>
        </p:txBody>
      </p:sp>
      <p:sp>
        <p:nvSpPr>
          <p:cNvPr name="TextBox 12" id="12"/>
          <p:cNvSpPr txBox="true"/>
          <p:nvPr/>
        </p:nvSpPr>
        <p:spPr>
          <a:xfrm rot="0">
            <a:off x="12750801" y="6421289"/>
            <a:ext cx="3347293" cy="1726540"/>
          </a:xfrm>
          <a:prstGeom prst="rect">
            <a:avLst/>
          </a:prstGeom>
        </p:spPr>
        <p:txBody>
          <a:bodyPr anchor="t" rtlCol="false" tIns="0" lIns="0" bIns="0" rIns="0">
            <a:spAutoFit/>
          </a:bodyPr>
          <a:lstStyle/>
          <a:p>
            <a:pPr algn="ctr">
              <a:lnSpc>
                <a:spcPts val="6883"/>
              </a:lnSpc>
            </a:pPr>
            <a:r>
              <a:rPr lang="en-US" sz="5377">
                <a:solidFill>
                  <a:srgbClr val="000000"/>
                </a:solidFill>
                <a:latin typeface="Twister"/>
              </a:rPr>
              <a:t>Undo Redo Command</a:t>
            </a:r>
          </a:p>
        </p:txBody>
      </p:sp>
      <p:sp>
        <p:nvSpPr>
          <p:cNvPr name="TextBox 13" id="13"/>
          <p:cNvSpPr txBox="true"/>
          <p:nvPr/>
        </p:nvSpPr>
        <p:spPr>
          <a:xfrm rot="0">
            <a:off x="1860738" y="8312528"/>
            <a:ext cx="4010958" cy="1005765"/>
          </a:xfrm>
          <a:prstGeom prst="rect">
            <a:avLst/>
          </a:prstGeom>
        </p:spPr>
        <p:txBody>
          <a:bodyPr anchor="t" rtlCol="false" tIns="0" lIns="0" bIns="0" rIns="0">
            <a:spAutoFit/>
          </a:bodyPr>
          <a:lstStyle/>
          <a:p>
            <a:pPr algn="ctr">
              <a:lnSpc>
                <a:spcPts val="2689"/>
              </a:lnSpc>
              <a:spcBef>
                <a:spcPct val="0"/>
              </a:spcBef>
            </a:pPr>
            <a:r>
              <a:rPr lang="en-US" sz="1920">
                <a:solidFill>
                  <a:srgbClr val="000000"/>
                </a:solidFill>
                <a:latin typeface="Questrial"/>
              </a:rPr>
              <a:t>Admin will have special privileges like kicking any user out and decide the drawer.</a:t>
            </a:r>
          </a:p>
        </p:txBody>
      </p:sp>
      <p:sp>
        <p:nvSpPr>
          <p:cNvPr name="TextBox 14" id="14"/>
          <p:cNvSpPr txBox="true"/>
          <p:nvPr/>
        </p:nvSpPr>
        <p:spPr>
          <a:xfrm rot="0">
            <a:off x="7139853" y="8252535"/>
            <a:ext cx="4010958" cy="1005765"/>
          </a:xfrm>
          <a:prstGeom prst="rect">
            <a:avLst/>
          </a:prstGeom>
        </p:spPr>
        <p:txBody>
          <a:bodyPr anchor="t" rtlCol="false" tIns="0" lIns="0" bIns="0" rIns="0">
            <a:spAutoFit/>
          </a:bodyPr>
          <a:lstStyle/>
          <a:p>
            <a:pPr algn="ctr">
              <a:lnSpc>
                <a:spcPts val="2689"/>
              </a:lnSpc>
              <a:spcBef>
                <a:spcPct val="0"/>
              </a:spcBef>
            </a:pPr>
            <a:r>
              <a:rPr lang="en-US" sz="1920">
                <a:solidFill>
                  <a:srgbClr val="000000"/>
                </a:solidFill>
                <a:latin typeface="Questrial"/>
              </a:rPr>
              <a:t>Users having premium membership will be able to get some hints like one word will be showcased to them</a:t>
            </a:r>
          </a:p>
        </p:txBody>
      </p:sp>
      <p:sp>
        <p:nvSpPr>
          <p:cNvPr name="TextBox 15" id="15"/>
          <p:cNvSpPr txBox="true"/>
          <p:nvPr/>
        </p:nvSpPr>
        <p:spPr>
          <a:xfrm rot="0">
            <a:off x="12418969" y="8421945"/>
            <a:ext cx="4010958" cy="666946"/>
          </a:xfrm>
          <a:prstGeom prst="rect">
            <a:avLst/>
          </a:prstGeom>
        </p:spPr>
        <p:txBody>
          <a:bodyPr anchor="t" rtlCol="false" tIns="0" lIns="0" bIns="0" rIns="0">
            <a:spAutoFit/>
          </a:bodyPr>
          <a:lstStyle/>
          <a:p>
            <a:pPr algn="ctr">
              <a:lnSpc>
                <a:spcPts val="2689"/>
              </a:lnSpc>
              <a:spcBef>
                <a:spcPct val="0"/>
              </a:spcBef>
            </a:pPr>
            <a:r>
              <a:rPr lang="en-US" sz="1920">
                <a:solidFill>
                  <a:srgbClr val="000000"/>
                </a:solidFill>
                <a:latin typeface="Questrial"/>
              </a:rPr>
              <a:t>The drawer will be able to undo and redo in the drawing in real time</a:t>
            </a:r>
          </a:p>
        </p:txBody>
      </p:sp>
      <p:sp>
        <p:nvSpPr>
          <p:cNvPr name="TextBox 16" id="16"/>
          <p:cNvSpPr txBox="true"/>
          <p:nvPr/>
        </p:nvSpPr>
        <p:spPr>
          <a:xfrm rot="0">
            <a:off x="2737500" y="619195"/>
            <a:ext cx="5693860" cy="1302542"/>
          </a:xfrm>
          <a:prstGeom prst="rect">
            <a:avLst/>
          </a:prstGeom>
        </p:spPr>
        <p:txBody>
          <a:bodyPr anchor="t" rtlCol="false" tIns="0" lIns="0" bIns="0" rIns="0">
            <a:spAutoFit/>
          </a:bodyPr>
          <a:lstStyle/>
          <a:p>
            <a:pPr>
              <a:lnSpc>
                <a:spcPts val="10308"/>
              </a:lnSpc>
            </a:pPr>
            <a:r>
              <a:rPr lang="en-US" sz="8053">
                <a:solidFill>
                  <a:srgbClr val="000000"/>
                </a:solidFill>
                <a:latin typeface="Twister"/>
              </a:rPr>
              <a:t>Upcoming Updates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0">
            <a:off x="5075492" y="1028700"/>
            <a:ext cx="8137017" cy="8229600"/>
          </a:xfrm>
          <a:custGeom>
            <a:avLst/>
            <a:gdLst/>
            <a:ahLst/>
            <a:cxnLst/>
            <a:rect r="r" b="b" t="t" l="l"/>
            <a:pathLst>
              <a:path h="8229600" w="8137017">
                <a:moveTo>
                  <a:pt x="0" y="0"/>
                </a:moveTo>
                <a:lnTo>
                  <a:pt x="8137016" y="0"/>
                </a:lnTo>
                <a:lnTo>
                  <a:pt x="8137016" y="8229600"/>
                </a:lnTo>
                <a:lnTo>
                  <a:pt x="0" y="8229600"/>
                </a:lnTo>
                <a:lnTo>
                  <a:pt x="0" y="0"/>
                </a:lnTo>
                <a:close/>
              </a:path>
            </a:pathLst>
          </a:custGeom>
          <a:blipFill>
            <a:blip r:embed="rId2">
              <a:alphaModFix amt="44999"/>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TextBox 5" id="5"/>
          <p:cNvSpPr txBox="true"/>
          <p:nvPr/>
        </p:nvSpPr>
        <p:spPr>
          <a:xfrm rot="0">
            <a:off x="5641886" y="3650615"/>
            <a:ext cx="7004228" cy="1480820"/>
          </a:xfrm>
          <a:prstGeom prst="rect">
            <a:avLst/>
          </a:prstGeom>
        </p:spPr>
        <p:txBody>
          <a:bodyPr anchor="t" rtlCol="false" tIns="0" lIns="0" bIns="0" rIns="0">
            <a:spAutoFit/>
          </a:bodyPr>
          <a:lstStyle/>
          <a:p>
            <a:pPr algn="ctr">
              <a:lnSpc>
                <a:spcPts val="11589"/>
              </a:lnSpc>
            </a:pPr>
            <a:r>
              <a:rPr lang="en-US" sz="9499">
                <a:solidFill>
                  <a:srgbClr val="000000"/>
                </a:solidFill>
                <a:latin typeface="Twister"/>
              </a:rPr>
              <a:t>Links</a:t>
            </a:r>
          </a:p>
        </p:txBody>
      </p:sp>
      <p:sp>
        <p:nvSpPr>
          <p:cNvPr name="Freeform 6" id="6"/>
          <p:cNvSpPr/>
          <p:nvPr/>
        </p:nvSpPr>
        <p:spPr>
          <a:xfrm flipH="false" flipV="false" rot="0">
            <a:off x="14991994" y="-2581346"/>
            <a:ext cx="4130153" cy="5059207"/>
          </a:xfrm>
          <a:custGeom>
            <a:avLst/>
            <a:gdLst/>
            <a:ahLst/>
            <a:cxnLst/>
            <a:rect r="r" b="b" t="t" l="l"/>
            <a:pathLst>
              <a:path h="5059207" w="4130153">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43832" y="7023908"/>
            <a:ext cx="4130153" cy="5059207"/>
          </a:xfrm>
          <a:custGeom>
            <a:avLst/>
            <a:gdLst/>
            <a:ahLst/>
            <a:cxnLst/>
            <a:rect r="r" b="b" t="t" l="l"/>
            <a:pathLst>
              <a:path h="5059207" w="4130153">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645527">
            <a:off x="15615307" y="-1352751"/>
            <a:ext cx="3621292" cy="4762902"/>
          </a:xfrm>
          <a:custGeom>
            <a:avLst/>
            <a:gdLst/>
            <a:ahLst/>
            <a:cxnLst/>
            <a:rect r="r" b="b" t="t" l="l"/>
            <a:pathLst>
              <a:path h="4762902" w="362129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304412">
            <a:off x="-489401" y="7036197"/>
            <a:ext cx="3621292" cy="4762902"/>
          </a:xfrm>
          <a:custGeom>
            <a:avLst/>
            <a:gdLst/>
            <a:ahLst/>
            <a:cxnLst/>
            <a:rect r="r" b="b" t="t" l="l"/>
            <a:pathLst>
              <a:path h="4762902" w="362129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12129139" y="4046496"/>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54602"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5" id="5"/>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6" id="6"/>
          <p:cNvSpPr/>
          <p:nvPr/>
        </p:nvSpPr>
        <p:spPr>
          <a:xfrm flipH="false" flipV="false" rot="0">
            <a:off x="5489774" y="4392916"/>
            <a:ext cx="1523664" cy="1401771"/>
          </a:xfrm>
          <a:custGeom>
            <a:avLst/>
            <a:gdLst/>
            <a:ahLst/>
            <a:cxnLst/>
            <a:rect r="r" b="b" t="t" l="l"/>
            <a:pathLst>
              <a:path h="1401771" w="1523664">
                <a:moveTo>
                  <a:pt x="0" y="0"/>
                </a:moveTo>
                <a:lnTo>
                  <a:pt x="1523664" y="0"/>
                </a:lnTo>
                <a:lnTo>
                  <a:pt x="1523664" y="1401771"/>
                </a:lnTo>
                <a:lnTo>
                  <a:pt x="0" y="1401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124765" y="4392916"/>
            <a:ext cx="967905" cy="964385"/>
          </a:xfrm>
          <a:custGeom>
            <a:avLst/>
            <a:gdLst/>
            <a:ahLst/>
            <a:cxnLst/>
            <a:rect r="r" b="b" t="t" l="l"/>
            <a:pathLst>
              <a:path h="964385" w="967905">
                <a:moveTo>
                  <a:pt x="0" y="0"/>
                </a:moveTo>
                <a:lnTo>
                  <a:pt x="967905" y="0"/>
                </a:lnTo>
                <a:lnTo>
                  <a:pt x="967905" y="964386"/>
                </a:lnTo>
                <a:lnTo>
                  <a:pt x="0" y="964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706308" y="6365092"/>
            <a:ext cx="3090596" cy="1763624"/>
          </a:xfrm>
          <a:prstGeom prst="rect">
            <a:avLst/>
          </a:prstGeom>
        </p:spPr>
        <p:txBody>
          <a:bodyPr anchor="t" rtlCol="false" tIns="0" lIns="0" bIns="0" rIns="0">
            <a:spAutoFit/>
          </a:bodyPr>
          <a:lstStyle/>
          <a:p>
            <a:pPr algn="ctr">
              <a:lnSpc>
                <a:spcPts val="7011"/>
              </a:lnSpc>
            </a:pPr>
            <a:r>
              <a:rPr lang="en-US" sz="5477">
                <a:solidFill>
                  <a:srgbClr val="000000"/>
                </a:solidFill>
                <a:latin typeface="Twister"/>
              </a:rPr>
              <a:t>Github Repository</a:t>
            </a:r>
          </a:p>
        </p:txBody>
      </p:sp>
      <p:sp>
        <p:nvSpPr>
          <p:cNvPr name="TextBox 9" id="9"/>
          <p:cNvSpPr txBox="true"/>
          <p:nvPr/>
        </p:nvSpPr>
        <p:spPr>
          <a:xfrm rot="0">
            <a:off x="11603238" y="6758150"/>
            <a:ext cx="3574547" cy="877799"/>
          </a:xfrm>
          <a:prstGeom prst="rect">
            <a:avLst/>
          </a:prstGeom>
        </p:spPr>
        <p:txBody>
          <a:bodyPr anchor="t" rtlCol="false" tIns="0" lIns="0" bIns="0" rIns="0">
            <a:spAutoFit/>
          </a:bodyPr>
          <a:lstStyle/>
          <a:p>
            <a:pPr algn="ctr">
              <a:lnSpc>
                <a:spcPts val="7011"/>
              </a:lnSpc>
            </a:pPr>
            <a:r>
              <a:rPr lang="en-US" sz="5477">
                <a:solidFill>
                  <a:srgbClr val="000000"/>
                </a:solidFill>
                <a:latin typeface="Twister"/>
              </a:rPr>
              <a:t>Live link</a:t>
            </a:r>
          </a:p>
        </p:txBody>
      </p:sp>
      <p:sp>
        <p:nvSpPr>
          <p:cNvPr name="TextBox 10" id="10"/>
          <p:cNvSpPr txBox="true"/>
          <p:nvPr/>
        </p:nvSpPr>
        <p:spPr>
          <a:xfrm rot="0">
            <a:off x="4246127" y="8369831"/>
            <a:ext cx="4010958" cy="888469"/>
          </a:xfrm>
          <a:prstGeom prst="rect">
            <a:avLst/>
          </a:prstGeom>
        </p:spPr>
        <p:txBody>
          <a:bodyPr anchor="t" rtlCol="false" tIns="0" lIns="0" bIns="0" rIns="0">
            <a:spAutoFit/>
          </a:bodyPr>
          <a:lstStyle/>
          <a:p>
            <a:pPr algn="ctr">
              <a:lnSpc>
                <a:spcPts val="3529"/>
              </a:lnSpc>
              <a:spcBef>
                <a:spcPct val="0"/>
              </a:spcBef>
            </a:pPr>
            <a:r>
              <a:rPr lang="en-US" sz="2520">
                <a:solidFill>
                  <a:srgbClr val="000000"/>
                </a:solidFill>
                <a:latin typeface="Questrial"/>
              </a:rPr>
              <a:t>https://github.com/Shivam20214082/DrawNPlay</a:t>
            </a:r>
          </a:p>
        </p:txBody>
      </p:sp>
      <p:sp>
        <p:nvSpPr>
          <p:cNvPr name="TextBox 11" id="11"/>
          <p:cNvSpPr txBox="true"/>
          <p:nvPr/>
        </p:nvSpPr>
        <p:spPr>
          <a:xfrm rot="0">
            <a:off x="11603238" y="8197924"/>
            <a:ext cx="4010958" cy="888469"/>
          </a:xfrm>
          <a:prstGeom prst="rect">
            <a:avLst/>
          </a:prstGeom>
        </p:spPr>
        <p:txBody>
          <a:bodyPr anchor="t" rtlCol="false" tIns="0" lIns="0" bIns="0" rIns="0">
            <a:spAutoFit/>
          </a:bodyPr>
          <a:lstStyle/>
          <a:p>
            <a:pPr algn="ctr">
              <a:lnSpc>
                <a:spcPts val="3529"/>
              </a:lnSpc>
              <a:spcBef>
                <a:spcPct val="0"/>
              </a:spcBef>
            </a:pPr>
            <a:r>
              <a:rPr lang="en-US" sz="2520">
                <a:solidFill>
                  <a:srgbClr val="000000"/>
                </a:solidFill>
                <a:latin typeface="Questrial"/>
              </a:rPr>
              <a:t>https://drawnplay.onrender.com/</a:t>
            </a:r>
          </a:p>
        </p:txBody>
      </p:sp>
      <p:sp>
        <p:nvSpPr>
          <p:cNvPr name="TextBox 12" id="12"/>
          <p:cNvSpPr txBox="true"/>
          <p:nvPr/>
        </p:nvSpPr>
        <p:spPr>
          <a:xfrm rot="0">
            <a:off x="2737500" y="619195"/>
            <a:ext cx="5693860" cy="1302542"/>
          </a:xfrm>
          <a:prstGeom prst="rect">
            <a:avLst/>
          </a:prstGeom>
        </p:spPr>
        <p:txBody>
          <a:bodyPr anchor="t" rtlCol="false" tIns="0" lIns="0" bIns="0" rIns="0">
            <a:spAutoFit/>
          </a:bodyPr>
          <a:lstStyle/>
          <a:p>
            <a:pPr>
              <a:lnSpc>
                <a:spcPts val="10308"/>
              </a:lnSpc>
            </a:pPr>
            <a:r>
              <a:rPr lang="en-US" sz="8053">
                <a:solidFill>
                  <a:srgbClr val="000000"/>
                </a:solidFill>
                <a:latin typeface="Twister"/>
              </a:rPr>
              <a:t>Links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Freeform 6" id="6"/>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TextBox 7" id="7"/>
          <p:cNvSpPr txBox="true"/>
          <p:nvPr/>
        </p:nvSpPr>
        <p:spPr>
          <a:xfrm rot="0">
            <a:off x="5641886" y="3670619"/>
            <a:ext cx="7004228" cy="1562737"/>
          </a:xfrm>
          <a:prstGeom prst="rect">
            <a:avLst/>
          </a:prstGeom>
        </p:spPr>
        <p:txBody>
          <a:bodyPr anchor="t" rtlCol="false" tIns="0" lIns="0" bIns="0" rIns="0">
            <a:spAutoFit/>
          </a:bodyPr>
          <a:lstStyle/>
          <a:p>
            <a:pPr algn="ctr">
              <a:lnSpc>
                <a:spcPts val="12444"/>
              </a:lnSpc>
            </a:pPr>
            <a:r>
              <a:rPr lang="en-US" sz="9499" spc="170">
                <a:solidFill>
                  <a:srgbClr val="000000"/>
                </a:solidFill>
                <a:latin typeface="Twister"/>
              </a:rPr>
              <a:t>Contact Us</a:t>
            </a:r>
          </a:p>
        </p:txBody>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8046996"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27444"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6548"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6" id="6"/>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7" id="7"/>
          <p:cNvSpPr/>
          <p:nvPr/>
        </p:nvSpPr>
        <p:spPr>
          <a:xfrm flipH="false" flipV="false" rot="0">
            <a:off x="3101720" y="4392916"/>
            <a:ext cx="1523664" cy="1401771"/>
          </a:xfrm>
          <a:custGeom>
            <a:avLst/>
            <a:gdLst/>
            <a:ahLst/>
            <a:cxnLst/>
            <a:rect r="r" b="b" t="t" l="l"/>
            <a:pathLst>
              <a:path h="1401771" w="1523664">
                <a:moveTo>
                  <a:pt x="0" y="0"/>
                </a:moveTo>
                <a:lnTo>
                  <a:pt x="1523664" y="0"/>
                </a:lnTo>
                <a:lnTo>
                  <a:pt x="1523664" y="1401771"/>
                </a:lnTo>
                <a:lnTo>
                  <a:pt x="0" y="1401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827371" y="4596360"/>
            <a:ext cx="1194154" cy="1094279"/>
          </a:xfrm>
          <a:custGeom>
            <a:avLst/>
            <a:gdLst/>
            <a:ahLst/>
            <a:cxnLst/>
            <a:rect r="r" b="b" t="t" l="l"/>
            <a:pathLst>
              <a:path h="1094279" w="1194154">
                <a:moveTo>
                  <a:pt x="0" y="0"/>
                </a:moveTo>
                <a:lnTo>
                  <a:pt x="1194154" y="0"/>
                </a:lnTo>
                <a:lnTo>
                  <a:pt x="1194154" y="1094280"/>
                </a:lnTo>
                <a:lnTo>
                  <a:pt x="0" y="1094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821369" y="4495073"/>
            <a:ext cx="967905" cy="964385"/>
          </a:xfrm>
          <a:custGeom>
            <a:avLst/>
            <a:gdLst/>
            <a:ahLst/>
            <a:cxnLst/>
            <a:rect r="r" b="b" t="t" l="l"/>
            <a:pathLst>
              <a:path h="964385" w="967905">
                <a:moveTo>
                  <a:pt x="0" y="0"/>
                </a:moveTo>
                <a:lnTo>
                  <a:pt x="967905" y="0"/>
                </a:lnTo>
                <a:lnTo>
                  <a:pt x="967905" y="964385"/>
                </a:lnTo>
                <a:lnTo>
                  <a:pt x="0" y="9643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318254" y="6334287"/>
            <a:ext cx="3090596" cy="571868"/>
          </a:xfrm>
          <a:prstGeom prst="rect">
            <a:avLst/>
          </a:prstGeom>
        </p:spPr>
        <p:txBody>
          <a:bodyPr anchor="t" rtlCol="false" tIns="0" lIns="0" bIns="0" rIns="0">
            <a:spAutoFit/>
          </a:bodyPr>
          <a:lstStyle/>
          <a:p>
            <a:pPr algn="ctr">
              <a:lnSpc>
                <a:spcPts val="4579"/>
              </a:lnSpc>
            </a:pPr>
            <a:r>
              <a:rPr lang="en-US" sz="3577">
                <a:solidFill>
                  <a:srgbClr val="000000"/>
                </a:solidFill>
                <a:latin typeface="Twister"/>
              </a:rPr>
              <a:t>Shipra Chandra</a:t>
            </a:r>
          </a:p>
        </p:txBody>
      </p:sp>
      <p:sp>
        <p:nvSpPr>
          <p:cNvPr name="TextBox 11" id="11"/>
          <p:cNvSpPr txBox="true"/>
          <p:nvPr/>
        </p:nvSpPr>
        <p:spPr>
          <a:xfrm rot="0">
            <a:off x="7356727" y="6440339"/>
            <a:ext cx="3574547" cy="571868"/>
          </a:xfrm>
          <a:prstGeom prst="rect">
            <a:avLst/>
          </a:prstGeom>
        </p:spPr>
        <p:txBody>
          <a:bodyPr anchor="t" rtlCol="false" tIns="0" lIns="0" bIns="0" rIns="0">
            <a:spAutoFit/>
          </a:bodyPr>
          <a:lstStyle/>
          <a:p>
            <a:pPr algn="ctr">
              <a:lnSpc>
                <a:spcPts val="4579"/>
              </a:lnSpc>
            </a:pPr>
            <a:r>
              <a:rPr lang="en-US" sz="3577">
                <a:solidFill>
                  <a:srgbClr val="000000"/>
                </a:solidFill>
                <a:latin typeface="Twister"/>
              </a:rPr>
              <a:t>Shivam Kumar Gupta</a:t>
            </a:r>
          </a:p>
        </p:txBody>
      </p:sp>
      <p:sp>
        <p:nvSpPr>
          <p:cNvPr name="TextBox 12" id="12"/>
          <p:cNvSpPr txBox="true"/>
          <p:nvPr/>
        </p:nvSpPr>
        <p:spPr>
          <a:xfrm rot="0">
            <a:off x="12750801" y="6440339"/>
            <a:ext cx="3347293" cy="571868"/>
          </a:xfrm>
          <a:prstGeom prst="rect">
            <a:avLst/>
          </a:prstGeom>
        </p:spPr>
        <p:txBody>
          <a:bodyPr anchor="t" rtlCol="false" tIns="0" lIns="0" bIns="0" rIns="0">
            <a:spAutoFit/>
          </a:bodyPr>
          <a:lstStyle/>
          <a:p>
            <a:pPr algn="ctr">
              <a:lnSpc>
                <a:spcPts val="4579"/>
              </a:lnSpc>
            </a:pPr>
            <a:r>
              <a:rPr lang="en-US" sz="3577">
                <a:solidFill>
                  <a:srgbClr val="000000"/>
                </a:solidFill>
                <a:latin typeface="Twister"/>
              </a:rPr>
              <a:t>Pratiksha Singh</a:t>
            </a:r>
          </a:p>
        </p:txBody>
      </p:sp>
      <p:sp>
        <p:nvSpPr>
          <p:cNvPr name="TextBox 13" id="13"/>
          <p:cNvSpPr txBox="true"/>
          <p:nvPr/>
        </p:nvSpPr>
        <p:spPr>
          <a:xfrm rot="0">
            <a:off x="1858073" y="7828696"/>
            <a:ext cx="4010958" cy="1005765"/>
          </a:xfrm>
          <a:prstGeom prst="rect">
            <a:avLst/>
          </a:prstGeom>
        </p:spPr>
        <p:txBody>
          <a:bodyPr anchor="t" rtlCol="false" tIns="0" lIns="0" bIns="0" rIns="0">
            <a:spAutoFit/>
          </a:bodyPr>
          <a:lstStyle/>
          <a:p>
            <a:pPr algn="ctr">
              <a:lnSpc>
                <a:spcPts val="2689"/>
              </a:lnSpc>
            </a:pPr>
            <a:r>
              <a:rPr lang="en-US" sz="1920">
                <a:solidFill>
                  <a:srgbClr val="000000"/>
                </a:solidFill>
                <a:latin typeface="Questrial"/>
              </a:rPr>
              <a:t>B.Tech </a:t>
            </a:r>
          </a:p>
          <a:p>
            <a:pPr algn="ctr">
              <a:lnSpc>
                <a:spcPts val="2689"/>
              </a:lnSpc>
            </a:pPr>
            <a:r>
              <a:rPr lang="en-US" sz="1920">
                <a:solidFill>
                  <a:srgbClr val="000000"/>
                </a:solidFill>
                <a:latin typeface="Questrial"/>
              </a:rPr>
              <a:t>Pre-Final Year</a:t>
            </a:r>
          </a:p>
          <a:p>
            <a:pPr algn="ctr">
              <a:lnSpc>
                <a:spcPts val="2689"/>
              </a:lnSpc>
              <a:spcBef>
                <a:spcPct val="0"/>
              </a:spcBef>
            </a:pPr>
            <a:r>
              <a:rPr lang="en-US" sz="1920">
                <a:solidFill>
                  <a:srgbClr val="000000"/>
                </a:solidFill>
                <a:latin typeface="Questrial"/>
              </a:rPr>
              <a:t>Computer Science and Engineering </a:t>
            </a:r>
          </a:p>
        </p:txBody>
      </p:sp>
      <p:sp>
        <p:nvSpPr>
          <p:cNvPr name="TextBox 14" id="14"/>
          <p:cNvSpPr txBox="true"/>
          <p:nvPr/>
        </p:nvSpPr>
        <p:spPr>
          <a:xfrm rot="0">
            <a:off x="7138521" y="7828696"/>
            <a:ext cx="4010958" cy="1344583"/>
          </a:xfrm>
          <a:prstGeom prst="rect">
            <a:avLst/>
          </a:prstGeom>
        </p:spPr>
        <p:txBody>
          <a:bodyPr anchor="t" rtlCol="false" tIns="0" lIns="0" bIns="0" rIns="0">
            <a:spAutoFit/>
          </a:bodyPr>
          <a:lstStyle/>
          <a:p>
            <a:pPr algn="ctr">
              <a:lnSpc>
                <a:spcPts val="2689"/>
              </a:lnSpc>
            </a:pPr>
            <a:r>
              <a:rPr lang="en-US" sz="1920">
                <a:solidFill>
                  <a:srgbClr val="000000"/>
                </a:solidFill>
                <a:latin typeface="Questrial"/>
              </a:rPr>
              <a:t>B.Tech</a:t>
            </a:r>
            <a:r>
              <a:rPr lang="en-US" sz="1920">
                <a:solidFill>
                  <a:srgbClr val="000000"/>
                </a:solidFill>
                <a:latin typeface="Questrial"/>
              </a:rPr>
              <a:t> </a:t>
            </a:r>
          </a:p>
          <a:p>
            <a:pPr algn="ctr">
              <a:lnSpc>
                <a:spcPts val="2689"/>
              </a:lnSpc>
            </a:pPr>
            <a:r>
              <a:rPr lang="en-US" sz="1920">
                <a:solidFill>
                  <a:srgbClr val="000000"/>
                </a:solidFill>
                <a:latin typeface="Questrial"/>
              </a:rPr>
              <a:t>Pre-Final Year</a:t>
            </a:r>
          </a:p>
          <a:p>
            <a:pPr algn="ctr">
              <a:lnSpc>
                <a:spcPts val="2689"/>
              </a:lnSpc>
            </a:pPr>
            <a:r>
              <a:rPr lang="en-US" sz="1920">
                <a:solidFill>
                  <a:srgbClr val="000000"/>
                </a:solidFill>
                <a:latin typeface="Questrial"/>
              </a:rPr>
              <a:t>Computer Science and Engineering</a:t>
            </a:r>
          </a:p>
          <a:p>
            <a:pPr algn="ctr">
              <a:lnSpc>
                <a:spcPts val="2689"/>
              </a:lnSpc>
              <a:spcBef>
                <a:spcPct val="0"/>
              </a:spcBef>
            </a:pPr>
          </a:p>
        </p:txBody>
      </p:sp>
      <p:sp>
        <p:nvSpPr>
          <p:cNvPr name="TextBox 15" id="15"/>
          <p:cNvSpPr txBox="true"/>
          <p:nvPr/>
        </p:nvSpPr>
        <p:spPr>
          <a:xfrm rot="0">
            <a:off x="12418969" y="7828696"/>
            <a:ext cx="4010958" cy="1344583"/>
          </a:xfrm>
          <a:prstGeom prst="rect">
            <a:avLst/>
          </a:prstGeom>
        </p:spPr>
        <p:txBody>
          <a:bodyPr anchor="t" rtlCol="false" tIns="0" lIns="0" bIns="0" rIns="0">
            <a:spAutoFit/>
          </a:bodyPr>
          <a:lstStyle/>
          <a:p>
            <a:pPr algn="ctr">
              <a:lnSpc>
                <a:spcPts val="2689"/>
              </a:lnSpc>
            </a:pPr>
            <a:r>
              <a:rPr lang="en-US" sz="1920">
                <a:solidFill>
                  <a:srgbClr val="000000"/>
                </a:solidFill>
                <a:latin typeface="Questrial"/>
              </a:rPr>
              <a:t>B.Tech</a:t>
            </a:r>
            <a:r>
              <a:rPr lang="en-US" sz="1920">
                <a:solidFill>
                  <a:srgbClr val="000000"/>
                </a:solidFill>
                <a:latin typeface="Questrial"/>
              </a:rPr>
              <a:t> </a:t>
            </a:r>
          </a:p>
          <a:p>
            <a:pPr algn="ctr">
              <a:lnSpc>
                <a:spcPts val="2689"/>
              </a:lnSpc>
            </a:pPr>
            <a:r>
              <a:rPr lang="en-US" sz="1920">
                <a:solidFill>
                  <a:srgbClr val="000000"/>
                </a:solidFill>
                <a:latin typeface="Questrial"/>
              </a:rPr>
              <a:t>Pre-Final Year</a:t>
            </a:r>
          </a:p>
          <a:p>
            <a:pPr algn="ctr">
              <a:lnSpc>
                <a:spcPts val="2689"/>
              </a:lnSpc>
            </a:pPr>
            <a:r>
              <a:rPr lang="en-US" sz="1920">
                <a:solidFill>
                  <a:srgbClr val="000000"/>
                </a:solidFill>
                <a:latin typeface="Questrial"/>
              </a:rPr>
              <a:t>Computer Science and Engineering</a:t>
            </a:r>
          </a:p>
          <a:p>
            <a:pPr algn="ctr">
              <a:lnSpc>
                <a:spcPts val="2689"/>
              </a:lnSpc>
              <a:spcBef>
                <a:spcPct val="0"/>
              </a:spcBef>
            </a:pPr>
          </a:p>
        </p:txBody>
      </p:sp>
      <p:sp>
        <p:nvSpPr>
          <p:cNvPr name="TextBox 16" id="16"/>
          <p:cNvSpPr txBox="true"/>
          <p:nvPr/>
        </p:nvSpPr>
        <p:spPr>
          <a:xfrm rot="0">
            <a:off x="2737500" y="619195"/>
            <a:ext cx="5693860" cy="1302542"/>
          </a:xfrm>
          <a:prstGeom prst="rect">
            <a:avLst/>
          </a:prstGeom>
        </p:spPr>
        <p:txBody>
          <a:bodyPr anchor="t" rtlCol="false" tIns="0" lIns="0" bIns="0" rIns="0">
            <a:spAutoFit/>
          </a:bodyPr>
          <a:lstStyle/>
          <a:p>
            <a:pPr>
              <a:lnSpc>
                <a:spcPts val="10308"/>
              </a:lnSpc>
            </a:pPr>
            <a:r>
              <a:rPr lang="en-US" sz="8053">
                <a:solidFill>
                  <a:srgbClr val="000000"/>
                </a:solidFill>
                <a:latin typeface="Twister"/>
              </a:rPr>
              <a:t>Contributors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131593" y="236776"/>
            <a:ext cx="10642196" cy="9458252"/>
          </a:xfrm>
          <a:custGeom>
            <a:avLst/>
            <a:gdLst/>
            <a:ahLst/>
            <a:cxnLst/>
            <a:rect r="r" b="b" t="t" l="l"/>
            <a:pathLst>
              <a:path h="9458252" w="10642196">
                <a:moveTo>
                  <a:pt x="0" y="0"/>
                </a:moveTo>
                <a:lnTo>
                  <a:pt x="10642196" y="0"/>
                </a:lnTo>
                <a:lnTo>
                  <a:pt x="10642196" y="9458252"/>
                </a:lnTo>
                <a:lnTo>
                  <a:pt x="0" y="9458252"/>
                </a:lnTo>
                <a:lnTo>
                  <a:pt x="0" y="0"/>
                </a:lnTo>
                <a:close/>
              </a:path>
            </a:pathLst>
          </a:custGeom>
          <a:blipFill>
            <a:blip r:embed="rId2">
              <a:alphaModFix amt="82000"/>
            </a:blip>
            <a:stretch>
              <a:fillRect l="0" t="0" r="0" b="0"/>
            </a:stretch>
          </a:blipFill>
        </p:spPr>
      </p:sp>
      <p:sp>
        <p:nvSpPr>
          <p:cNvPr name="Freeform 3" id="3"/>
          <p:cNvSpPr/>
          <p:nvPr/>
        </p:nvSpPr>
        <p:spPr>
          <a:xfrm flipH="false" flipV="false" rot="0">
            <a:off x="10654949" y="-234980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4" id="4"/>
          <p:cNvSpPr/>
          <p:nvPr/>
        </p:nvSpPr>
        <p:spPr>
          <a:xfrm flipH="false" flipV="false" rot="-10800000">
            <a:off x="-1757175" y="479504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TextBox 5" id="5"/>
          <p:cNvSpPr txBox="true"/>
          <p:nvPr/>
        </p:nvSpPr>
        <p:spPr>
          <a:xfrm rot="0">
            <a:off x="5397075" y="4374833"/>
            <a:ext cx="7493851" cy="1451610"/>
          </a:xfrm>
          <a:prstGeom prst="rect">
            <a:avLst/>
          </a:prstGeom>
        </p:spPr>
        <p:txBody>
          <a:bodyPr anchor="t" rtlCol="false" tIns="0" lIns="0" bIns="0" rIns="0">
            <a:spAutoFit/>
          </a:bodyPr>
          <a:lstStyle/>
          <a:p>
            <a:pPr algn="ctr">
              <a:lnSpc>
                <a:spcPts val="11520"/>
              </a:lnSpc>
            </a:pPr>
            <a:r>
              <a:rPr lang="en-US" sz="9000">
                <a:solidFill>
                  <a:srgbClr val="000000"/>
                </a:solidFill>
                <a:latin typeface="Twister"/>
              </a:rPr>
              <a:t>Thank You</a:t>
            </a:r>
            <a:r>
              <a:rPr lang="en-US" sz="9000">
                <a:solidFill>
                  <a:srgbClr val="000000"/>
                </a:solidFill>
                <a:latin typeface="Twister"/>
              </a:rPr>
              <a:t> </a:t>
            </a:r>
          </a:p>
        </p:txBody>
      </p:sp>
      <p:sp>
        <p:nvSpPr>
          <p:cNvPr name="TextBox 6" id="6"/>
          <p:cNvSpPr txBox="true"/>
          <p:nvPr/>
        </p:nvSpPr>
        <p:spPr>
          <a:xfrm rot="0">
            <a:off x="4548554" y="7625675"/>
            <a:ext cx="9190891" cy="589914"/>
          </a:xfrm>
          <a:prstGeom prst="rect">
            <a:avLst/>
          </a:prstGeom>
        </p:spPr>
        <p:txBody>
          <a:bodyPr anchor="t" rtlCol="false" tIns="0" lIns="0" bIns="0" rIns="0">
            <a:spAutoFit/>
          </a:bodyPr>
          <a:lstStyle/>
          <a:p>
            <a:pPr algn="ctr">
              <a:lnSpc>
                <a:spcPts val="4760"/>
              </a:lnSpc>
            </a:pPr>
            <a:r>
              <a:rPr lang="en-US" sz="3400">
                <a:solidFill>
                  <a:srgbClr val="000000"/>
                </a:solidFill>
                <a:latin typeface="Questrial"/>
              </a:rPr>
              <a:t>Web Noobers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13935" y="3435030"/>
            <a:ext cx="7591881" cy="7841380"/>
          </a:xfrm>
          <a:custGeom>
            <a:avLst/>
            <a:gdLst/>
            <a:ahLst/>
            <a:cxnLst/>
            <a:rect r="r" b="b" t="t" l="l"/>
            <a:pathLst>
              <a:path h="7841380" w="7591881">
                <a:moveTo>
                  <a:pt x="0" y="0"/>
                </a:moveTo>
                <a:lnTo>
                  <a:pt x="7591882" y="0"/>
                </a:lnTo>
                <a:lnTo>
                  <a:pt x="7591882" y="7841380"/>
                </a:lnTo>
                <a:lnTo>
                  <a:pt x="0" y="7841380"/>
                </a:lnTo>
                <a:lnTo>
                  <a:pt x="0" y="0"/>
                </a:lnTo>
                <a:close/>
              </a:path>
            </a:pathLst>
          </a:custGeom>
          <a:blipFill>
            <a:blip r:embed="rId2"/>
            <a:stretch>
              <a:fillRect l="0" t="0" r="0" b="0"/>
            </a:stretch>
          </a:blipFill>
        </p:spPr>
      </p:sp>
      <p:sp>
        <p:nvSpPr>
          <p:cNvPr name="Freeform 3" id="3"/>
          <p:cNvSpPr/>
          <p:nvPr/>
        </p:nvSpPr>
        <p:spPr>
          <a:xfrm flipH="false" flipV="false" rot="1092138">
            <a:off x="-721992" y="6201530"/>
            <a:ext cx="3501384" cy="4369902"/>
          </a:xfrm>
          <a:custGeom>
            <a:avLst/>
            <a:gdLst/>
            <a:ahLst/>
            <a:cxnLst/>
            <a:rect r="r" b="b" t="t" l="l"/>
            <a:pathLst>
              <a:path h="4369902" w="3501384">
                <a:moveTo>
                  <a:pt x="0" y="0"/>
                </a:moveTo>
                <a:lnTo>
                  <a:pt x="3501384" y="0"/>
                </a:lnTo>
                <a:lnTo>
                  <a:pt x="3501384" y="4369902"/>
                </a:lnTo>
                <a:lnTo>
                  <a:pt x="0" y="4369902"/>
                </a:lnTo>
                <a:lnTo>
                  <a:pt x="0" y="0"/>
                </a:lnTo>
                <a:close/>
              </a:path>
            </a:pathLst>
          </a:custGeom>
          <a:blipFill>
            <a:blip r:embed="rId3"/>
            <a:stretch>
              <a:fillRect l="0" t="0" r="0" b="0"/>
            </a:stretch>
          </a:blipFill>
        </p:spPr>
      </p:sp>
      <p:sp>
        <p:nvSpPr>
          <p:cNvPr name="TextBox 4" id="4"/>
          <p:cNvSpPr txBox="true"/>
          <p:nvPr/>
        </p:nvSpPr>
        <p:spPr>
          <a:xfrm rot="0">
            <a:off x="3882050" y="6127863"/>
            <a:ext cx="5534654" cy="1541781"/>
          </a:xfrm>
          <a:prstGeom prst="rect">
            <a:avLst/>
          </a:prstGeom>
        </p:spPr>
        <p:txBody>
          <a:bodyPr anchor="t" rtlCol="false" tIns="0" lIns="0" bIns="0" rIns="0">
            <a:spAutoFit/>
          </a:bodyPr>
          <a:lstStyle/>
          <a:p>
            <a:pPr>
              <a:lnSpc>
                <a:spcPts val="12159"/>
              </a:lnSpc>
            </a:pPr>
            <a:r>
              <a:rPr lang="en-US" sz="9499">
                <a:solidFill>
                  <a:srgbClr val="000000"/>
                </a:solidFill>
                <a:latin typeface="Twister"/>
              </a:rPr>
              <a:t>Index</a:t>
            </a:r>
          </a:p>
        </p:txBody>
      </p:sp>
      <p:sp>
        <p:nvSpPr>
          <p:cNvPr name="Freeform 5" id="5"/>
          <p:cNvSpPr/>
          <p:nvPr/>
        </p:nvSpPr>
        <p:spPr>
          <a:xfrm flipH="false" flipV="false" rot="0">
            <a:off x="9909583" y="2936281"/>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09583" y="4011948"/>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09583" y="5091316"/>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909583" y="6170684"/>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909583" y="7250052"/>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070881" y="3026004"/>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1</a:t>
            </a:r>
          </a:p>
        </p:txBody>
      </p:sp>
      <p:sp>
        <p:nvSpPr>
          <p:cNvPr name="TextBox 11" id="11"/>
          <p:cNvSpPr txBox="true"/>
          <p:nvPr/>
        </p:nvSpPr>
        <p:spPr>
          <a:xfrm rot="0">
            <a:off x="10070881" y="4101671"/>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2</a:t>
            </a:r>
          </a:p>
        </p:txBody>
      </p:sp>
      <p:sp>
        <p:nvSpPr>
          <p:cNvPr name="TextBox 12" id="12"/>
          <p:cNvSpPr txBox="true"/>
          <p:nvPr/>
        </p:nvSpPr>
        <p:spPr>
          <a:xfrm rot="0">
            <a:off x="10070881" y="5181039"/>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3</a:t>
            </a:r>
          </a:p>
        </p:txBody>
      </p:sp>
      <p:sp>
        <p:nvSpPr>
          <p:cNvPr name="TextBox 13" id="13"/>
          <p:cNvSpPr txBox="true"/>
          <p:nvPr/>
        </p:nvSpPr>
        <p:spPr>
          <a:xfrm rot="0">
            <a:off x="10070881" y="6260407"/>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4</a:t>
            </a:r>
          </a:p>
        </p:txBody>
      </p:sp>
      <p:sp>
        <p:nvSpPr>
          <p:cNvPr name="TextBox 14" id="14"/>
          <p:cNvSpPr txBox="true"/>
          <p:nvPr/>
        </p:nvSpPr>
        <p:spPr>
          <a:xfrm rot="0">
            <a:off x="10070881" y="7339775"/>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5</a:t>
            </a:r>
          </a:p>
        </p:txBody>
      </p:sp>
      <p:sp>
        <p:nvSpPr>
          <p:cNvPr name="TextBox 15" id="15"/>
          <p:cNvSpPr txBox="true"/>
          <p:nvPr/>
        </p:nvSpPr>
        <p:spPr>
          <a:xfrm rot="0">
            <a:off x="11040602" y="3017496"/>
            <a:ext cx="6218698" cy="1021714"/>
          </a:xfrm>
          <a:prstGeom prst="rect">
            <a:avLst/>
          </a:prstGeom>
        </p:spPr>
        <p:txBody>
          <a:bodyPr anchor="t" rtlCol="false" tIns="0" lIns="0" bIns="0" rIns="0">
            <a:spAutoFit/>
          </a:bodyPr>
          <a:lstStyle/>
          <a:p>
            <a:pPr>
              <a:lnSpc>
                <a:spcPts val="4060"/>
              </a:lnSpc>
            </a:pPr>
            <a:r>
              <a:rPr lang="en-US" sz="2900">
                <a:solidFill>
                  <a:srgbClr val="000000"/>
                </a:solidFill>
                <a:latin typeface="Questrial"/>
              </a:rPr>
              <a:t>About the project</a:t>
            </a:r>
          </a:p>
          <a:p>
            <a:pPr>
              <a:lnSpc>
                <a:spcPts val="4060"/>
              </a:lnSpc>
            </a:pPr>
          </a:p>
        </p:txBody>
      </p:sp>
      <p:sp>
        <p:nvSpPr>
          <p:cNvPr name="TextBox 16" id="16"/>
          <p:cNvSpPr txBox="true"/>
          <p:nvPr/>
        </p:nvSpPr>
        <p:spPr>
          <a:xfrm rot="0">
            <a:off x="11040602" y="4093163"/>
            <a:ext cx="6218698" cy="507364"/>
          </a:xfrm>
          <a:prstGeom prst="rect">
            <a:avLst/>
          </a:prstGeom>
        </p:spPr>
        <p:txBody>
          <a:bodyPr anchor="t" rtlCol="false" tIns="0" lIns="0" bIns="0" rIns="0">
            <a:spAutoFit/>
          </a:bodyPr>
          <a:lstStyle/>
          <a:p>
            <a:pPr>
              <a:lnSpc>
                <a:spcPts val="4060"/>
              </a:lnSpc>
            </a:pPr>
            <a:r>
              <a:rPr lang="en-US" sz="2900">
                <a:solidFill>
                  <a:srgbClr val="000000"/>
                </a:solidFill>
                <a:latin typeface="Questrial"/>
              </a:rPr>
              <a:t>Tech - Stacks used</a:t>
            </a:r>
          </a:p>
        </p:txBody>
      </p:sp>
      <p:sp>
        <p:nvSpPr>
          <p:cNvPr name="TextBox 17" id="17"/>
          <p:cNvSpPr txBox="true"/>
          <p:nvPr/>
        </p:nvSpPr>
        <p:spPr>
          <a:xfrm rot="0">
            <a:off x="11040602" y="5172531"/>
            <a:ext cx="6218698" cy="507364"/>
          </a:xfrm>
          <a:prstGeom prst="rect">
            <a:avLst/>
          </a:prstGeom>
        </p:spPr>
        <p:txBody>
          <a:bodyPr anchor="t" rtlCol="false" tIns="0" lIns="0" bIns="0" rIns="0">
            <a:spAutoFit/>
          </a:bodyPr>
          <a:lstStyle/>
          <a:p>
            <a:pPr>
              <a:lnSpc>
                <a:spcPts val="4060"/>
              </a:lnSpc>
            </a:pPr>
            <a:r>
              <a:rPr lang="en-US" sz="2900">
                <a:solidFill>
                  <a:srgbClr val="000000"/>
                </a:solidFill>
                <a:latin typeface="Questrial"/>
              </a:rPr>
              <a:t>Features implemented </a:t>
            </a:r>
          </a:p>
        </p:txBody>
      </p:sp>
      <p:sp>
        <p:nvSpPr>
          <p:cNvPr name="TextBox 18" id="18"/>
          <p:cNvSpPr txBox="true"/>
          <p:nvPr/>
        </p:nvSpPr>
        <p:spPr>
          <a:xfrm rot="0">
            <a:off x="11040602" y="6251899"/>
            <a:ext cx="6218698" cy="507364"/>
          </a:xfrm>
          <a:prstGeom prst="rect">
            <a:avLst/>
          </a:prstGeom>
        </p:spPr>
        <p:txBody>
          <a:bodyPr anchor="t" rtlCol="false" tIns="0" lIns="0" bIns="0" rIns="0">
            <a:spAutoFit/>
          </a:bodyPr>
          <a:lstStyle/>
          <a:p>
            <a:pPr>
              <a:lnSpc>
                <a:spcPts val="4060"/>
              </a:lnSpc>
            </a:pPr>
            <a:r>
              <a:rPr lang="en-US" sz="2900">
                <a:solidFill>
                  <a:srgbClr val="000000"/>
                </a:solidFill>
                <a:latin typeface="Questrial"/>
              </a:rPr>
              <a:t>Ongoing updates</a:t>
            </a:r>
          </a:p>
        </p:txBody>
      </p:sp>
      <p:sp>
        <p:nvSpPr>
          <p:cNvPr name="TextBox 19" id="19"/>
          <p:cNvSpPr txBox="true"/>
          <p:nvPr/>
        </p:nvSpPr>
        <p:spPr>
          <a:xfrm rot="0">
            <a:off x="11040602" y="7331266"/>
            <a:ext cx="6218698" cy="507364"/>
          </a:xfrm>
          <a:prstGeom prst="rect">
            <a:avLst/>
          </a:prstGeom>
        </p:spPr>
        <p:txBody>
          <a:bodyPr anchor="t" rtlCol="false" tIns="0" lIns="0" bIns="0" rIns="0">
            <a:spAutoFit/>
          </a:bodyPr>
          <a:lstStyle/>
          <a:p>
            <a:pPr>
              <a:lnSpc>
                <a:spcPts val="4060"/>
              </a:lnSpc>
            </a:pPr>
            <a:r>
              <a:rPr lang="en-US" sz="2900">
                <a:solidFill>
                  <a:srgbClr val="000000"/>
                </a:solidFill>
                <a:latin typeface="Questrial"/>
              </a:rPr>
              <a:t>Contact us</a:t>
            </a:r>
          </a:p>
        </p:txBody>
      </p:sp>
      <p:sp>
        <p:nvSpPr>
          <p:cNvPr name="Freeform 20" id="20"/>
          <p:cNvSpPr/>
          <p:nvPr/>
        </p:nvSpPr>
        <p:spPr>
          <a:xfrm flipH="false" flipV="false" rot="0">
            <a:off x="14356192" y="-2022514"/>
            <a:ext cx="5125736" cy="5695263"/>
          </a:xfrm>
          <a:custGeom>
            <a:avLst/>
            <a:gdLst/>
            <a:ahLst/>
            <a:cxnLst/>
            <a:rect r="r" b="b" t="t" l="l"/>
            <a:pathLst>
              <a:path h="5695263" w="5125736">
                <a:moveTo>
                  <a:pt x="0" y="0"/>
                </a:moveTo>
                <a:lnTo>
                  <a:pt x="5125736" y="0"/>
                </a:lnTo>
                <a:lnTo>
                  <a:pt x="5125736" y="5695263"/>
                </a:lnTo>
                <a:lnTo>
                  <a:pt x="0" y="5695263"/>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Freeform 6" id="6"/>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TextBox 7" id="7"/>
          <p:cNvSpPr txBox="true"/>
          <p:nvPr/>
        </p:nvSpPr>
        <p:spPr>
          <a:xfrm rot="0">
            <a:off x="5641886" y="3670619"/>
            <a:ext cx="7004228" cy="3134362"/>
          </a:xfrm>
          <a:prstGeom prst="rect">
            <a:avLst/>
          </a:prstGeom>
        </p:spPr>
        <p:txBody>
          <a:bodyPr anchor="t" rtlCol="false" tIns="0" lIns="0" bIns="0" rIns="0">
            <a:spAutoFit/>
          </a:bodyPr>
          <a:lstStyle/>
          <a:p>
            <a:pPr algn="ctr">
              <a:lnSpc>
                <a:spcPts val="12444"/>
              </a:lnSpc>
            </a:pPr>
            <a:r>
              <a:rPr lang="en-US" sz="9499" spc="170">
                <a:solidFill>
                  <a:srgbClr val="000000"/>
                </a:solidFill>
                <a:latin typeface="Twister"/>
              </a:rPr>
              <a:t>About  the</a:t>
            </a:r>
          </a:p>
          <a:p>
            <a:pPr algn="ctr">
              <a:lnSpc>
                <a:spcPts val="12444"/>
              </a:lnSpc>
            </a:pPr>
            <a:r>
              <a:rPr lang="en-US" sz="9499" spc="170">
                <a:solidFill>
                  <a:srgbClr val="000000"/>
                </a:solidFill>
                <a:latin typeface="Twister"/>
              </a:rPr>
              <a:t>Project</a:t>
            </a:r>
          </a:p>
        </p:txBody>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2"/>
            <a:stretch>
              <a:fillRect l="0" t="0" r="0" b="0"/>
            </a:stretch>
          </a:blipFill>
        </p:spPr>
      </p:sp>
      <p:sp>
        <p:nvSpPr>
          <p:cNvPr name="Freeform 3" id="3"/>
          <p:cNvSpPr/>
          <p:nvPr/>
        </p:nvSpPr>
        <p:spPr>
          <a:xfrm flipH="false" flipV="false" rot="-10800000">
            <a:off x="-584770" y="-331591"/>
            <a:ext cx="4486062" cy="5293288"/>
          </a:xfrm>
          <a:custGeom>
            <a:avLst/>
            <a:gdLst/>
            <a:ahLst/>
            <a:cxnLst/>
            <a:rect r="r" b="b" t="t" l="l"/>
            <a:pathLst>
              <a:path h="5293288" w="4486062">
                <a:moveTo>
                  <a:pt x="0" y="0"/>
                </a:moveTo>
                <a:lnTo>
                  <a:pt x="4486061" y="0"/>
                </a:lnTo>
                <a:lnTo>
                  <a:pt x="4486061" y="5293288"/>
                </a:lnTo>
                <a:lnTo>
                  <a:pt x="0" y="5293288"/>
                </a:lnTo>
                <a:lnTo>
                  <a:pt x="0" y="0"/>
                </a:lnTo>
                <a:close/>
              </a:path>
            </a:pathLst>
          </a:custGeom>
          <a:blipFill>
            <a:blip r:embed="rId3"/>
            <a:stretch>
              <a:fillRect l="0" t="0" r="0" b="0"/>
            </a:stretch>
          </a:blipFill>
        </p:spPr>
      </p:sp>
      <p:sp>
        <p:nvSpPr>
          <p:cNvPr name="Freeform 4" id="4"/>
          <p:cNvSpPr/>
          <p:nvPr/>
        </p:nvSpPr>
        <p:spPr>
          <a:xfrm flipH="false" flipV="false" rot="-7716179">
            <a:off x="15658628" y="7006715"/>
            <a:ext cx="3201345" cy="4503170"/>
          </a:xfrm>
          <a:custGeom>
            <a:avLst/>
            <a:gdLst/>
            <a:ahLst/>
            <a:cxnLst/>
            <a:rect r="r" b="b" t="t" l="l"/>
            <a:pathLst>
              <a:path h="4503170" w="3201345">
                <a:moveTo>
                  <a:pt x="0" y="0"/>
                </a:moveTo>
                <a:lnTo>
                  <a:pt x="3201344" y="0"/>
                </a:lnTo>
                <a:lnTo>
                  <a:pt x="3201344" y="4503170"/>
                </a:lnTo>
                <a:lnTo>
                  <a:pt x="0" y="4503170"/>
                </a:lnTo>
                <a:lnTo>
                  <a:pt x="0" y="0"/>
                </a:lnTo>
                <a:close/>
              </a:path>
            </a:pathLst>
          </a:custGeom>
          <a:blipFill>
            <a:blip r:embed="rId4">
              <a:alphaModFix amt="74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3855" y="7869213"/>
            <a:ext cx="2785137" cy="2778174"/>
          </a:xfrm>
          <a:custGeom>
            <a:avLst/>
            <a:gdLst/>
            <a:ahLst/>
            <a:cxnLst/>
            <a:rect r="r" b="b" t="t" l="l"/>
            <a:pathLst>
              <a:path h="2778174" w="2785137">
                <a:moveTo>
                  <a:pt x="0" y="0"/>
                </a:moveTo>
                <a:lnTo>
                  <a:pt x="2785137" y="0"/>
                </a:lnTo>
                <a:lnTo>
                  <a:pt x="2785137" y="2778174"/>
                </a:lnTo>
                <a:lnTo>
                  <a:pt x="0" y="2778174"/>
                </a:lnTo>
                <a:lnTo>
                  <a:pt x="0" y="0"/>
                </a:lnTo>
                <a:close/>
              </a:path>
            </a:pathLst>
          </a:custGeom>
          <a:blipFill>
            <a:blip r:embed="rId6">
              <a:alphaModFix amt="62000"/>
            </a:blip>
            <a:stretch>
              <a:fillRect l="0" t="0" r="0" b="0"/>
            </a:stretch>
          </a:blipFill>
        </p:spPr>
      </p:sp>
      <p:sp>
        <p:nvSpPr>
          <p:cNvPr name="TextBox 6" id="6"/>
          <p:cNvSpPr txBox="true"/>
          <p:nvPr/>
        </p:nvSpPr>
        <p:spPr>
          <a:xfrm rot="0">
            <a:off x="4457760" y="933450"/>
            <a:ext cx="7004228" cy="1541781"/>
          </a:xfrm>
          <a:prstGeom prst="rect">
            <a:avLst/>
          </a:prstGeom>
        </p:spPr>
        <p:txBody>
          <a:bodyPr anchor="t" rtlCol="false" tIns="0" lIns="0" bIns="0" rIns="0">
            <a:spAutoFit/>
          </a:bodyPr>
          <a:lstStyle/>
          <a:p>
            <a:pPr>
              <a:lnSpc>
                <a:spcPts val="12159"/>
              </a:lnSpc>
            </a:pPr>
            <a:r>
              <a:rPr lang="en-US" sz="9499">
                <a:solidFill>
                  <a:srgbClr val="000000"/>
                </a:solidFill>
                <a:latin typeface="Twister"/>
              </a:rPr>
              <a:t>Mars Doodle</a:t>
            </a:r>
          </a:p>
        </p:txBody>
      </p:sp>
      <p:sp>
        <p:nvSpPr>
          <p:cNvPr name="TextBox 7" id="7"/>
          <p:cNvSpPr txBox="true"/>
          <p:nvPr/>
        </p:nvSpPr>
        <p:spPr>
          <a:xfrm rot="0">
            <a:off x="5718662" y="4326078"/>
            <a:ext cx="9420801" cy="4439525"/>
          </a:xfrm>
          <a:prstGeom prst="rect">
            <a:avLst/>
          </a:prstGeom>
        </p:spPr>
        <p:txBody>
          <a:bodyPr anchor="t" rtlCol="false" tIns="0" lIns="0" bIns="0" rIns="0">
            <a:spAutoFit/>
          </a:bodyPr>
          <a:lstStyle/>
          <a:p>
            <a:pPr>
              <a:lnSpc>
                <a:spcPts val="3910"/>
              </a:lnSpc>
            </a:pPr>
          </a:p>
          <a:p>
            <a:pPr>
              <a:lnSpc>
                <a:spcPts val="3910"/>
              </a:lnSpc>
            </a:pPr>
            <a:r>
              <a:rPr lang="en-US" sz="2793">
                <a:solidFill>
                  <a:srgbClr val="000000"/>
                </a:solidFill>
                <a:latin typeface="Questrial"/>
              </a:rPr>
              <a:t>Draw N Play is an interactive online platform where users draw in real time while others guess, fostering a dynamic and engaging experience. Users can challenge friends to private drawing sessions or join random game pools, enhancing the social aspect. With integrated chat, scoring systems, and customization options, it creates a vibrant community of artists and gamers.</a:t>
            </a:r>
          </a:p>
          <a:p>
            <a:pPr>
              <a:lnSpc>
                <a:spcPts val="3910"/>
              </a:lnSpc>
              <a:spcBef>
                <a:spcPct val="0"/>
              </a:spcBef>
            </a:pPr>
          </a:p>
        </p:txBody>
      </p:sp>
      <p:sp>
        <p:nvSpPr>
          <p:cNvPr name="TextBox 8" id="8"/>
          <p:cNvSpPr txBox="true"/>
          <p:nvPr/>
        </p:nvSpPr>
        <p:spPr>
          <a:xfrm rot="0">
            <a:off x="7970044" y="3151735"/>
            <a:ext cx="9289256" cy="507364"/>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Questrial"/>
              </a:rPr>
              <a:t>We have solved the Problem Statement - 9, Mars Doodle.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0">
            <a:off x="5075492" y="1028700"/>
            <a:ext cx="8137017" cy="8229600"/>
          </a:xfrm>
          <a:custGeom>
            <a:avLst/>
            <a:gdLst/>
            <a:ahLst/>
            <a:cxnLst/>
            <a:rect r="r" b="b" t="t" l="l"/>
            <a:pathLst>
              <a:path h="8229600" w="8137017">
                <a:moveTo>
                  <a:pt x="0" y="0"/>
                </a:moveTo>
                <a:lnTo>
                  <a:pt x="8137016" y="0"/>
                </a:lnTo>
                <a:lnTo>
                  <a:pt x="8137016" y="8229600"/>
                </a:lnTo>
                <a:lnTo>
                  <a:pt x="0" y="8229600"/>
                </a:lnTo>
                <a:lnTo>
                  <a:pt x="0" y="0"/>
                </a:lnTo>
                <a:close/>
              </a:path>
            </a:pathLst>
          </a:custGeom>
          <a:blipFill>
            <a:blip r:embed="rId2">
              <a:alphaModFix amt="44999"/>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TextBox 5" id="5"/>
          <p:cNvSpPr txBox="true"/>
          <p:nvPr/>
        </p:nvSpPr>
        <p:spPr>
          <a:xfrm rot="0">
            <a:off x="5828964" y="3832951"/>
            <a:ext cx="7004228" cy="2947670"/>
          </a:xfrm>
          <a:prstGeom prst="rect">
            <a:avLst/>
          </a:prstGeom>
        </p:spPr>
        <p:txBody>
          <a:bodyPr anchor="t" rtlCol="false" tIns="0" lIns="0" bIns="0" rIns="0">
            <a:spAutoFit/>
          </a:bodyPr>
          <a:lstStyle/>
          <a:p>
            <a:pPr algn="ctr">
              <a:lnSpc>
                <a:spcPts val="11589"/>
              </a:lnSpc>
            </a:pPr>
            <a:r>
              <a:rPr lang="en-US" sz="9499">
                <a:solidFill>
                  <a:srgbClr val="000000"/>
                </a:solidFill>
                <a:latin typeface="Twister"/>
              </a:rPr>
              <a:t>tech - Stacks</a:t>
            </a:r>
          </a:p>
          <a:p>
            <a:pPr algn="ctr">
              <a:lnSpc>
                <a:spcPts val="11589"/>
              </a:lnSpc>
            </a:pPr>
            <a:r>
              <a:rPr lang="en-US" sz="9499">
                <a:solidFill>
                  <a:srgbClr val="000000"/>
                </a:solidFill>
                <a:latin typeface="Twister"/>
              </a:rPr>
              <a:t>Used</a:t>
            </a:r>
          </a:p>
        </p:txBody>
      </p:sp>
      <p:sp>
        <p:nvSpPr>
          <p:cNvPr name="Freeform 6" id="6"/>
          <p:cNvSpPr/>
          <p:nvPr/>
        </p:nvSpPr>
        <p:spPr>
          <a:xfrm flipH="false" flipV="false" rot="0">
            <a:off x="14991994" y="-2581346"/>
            <a:ext cx="4130153" cy="5059207"/>
          </a:xfrm>
          <a:custGeom>
            <a:avLst/>
            <a:gdLst/>
            <a:ahLst/>
            <a:cxnLst/>
            <a:rect r="r" b="b" t="t" l="l"/>
            <a:pathLst>
              <a:path h="5059207" w="4130153">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43832" y="7023908"/>
            <a:ext cx="4130153" cy="5059207"/>
          </a:xfrm>
          <a:custGeom>
            <a:avLst/>
            <a:gdLst/>
            <a:ahLst/>
            <a:cxnLst/>
            <a:rect r="r" b="b" t="t" l="l"/>
            <a:pathLst>
              <a:path h="5059207" w="4130153">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645527">
            <a:off x="15615307" y="-1352751"/>
            <a:ext cx="3621292" cy="4762902"/>
          </a:xfrm>
          <a:custGeom>
            <a:avLst/>
            <a:gdLst/>
            <a:ahLst/>
            <a:cxnLst/>
            <a:rect r="r" b="b" t="t" l="l"/>
            <a:pathLst>
              <a:path h="4762902" w="362129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304412">
            <a:off x="-489401" y="7036197"/>
            <a:ext cx="3621292" cy="4762902"/>
          </a:xfrm>
          <a:custGeom>
            <a:avLst/>
            <a:gdLst/>
            <a:ahLst/>
            <a:cxnLst/>
            <a:rect r="r" b="b" t="t" l="l"/>
            <a:pathLst>
              <a:path h="4762902" w="362129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8046996"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27444"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6548"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6" id="6"/>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7" id="7"/>
          <p:cNvSpPr/>
          <p:nvPr/>
        </p:nvSpPr>
        <p:spPr>
          <a:xfrm flipH="false" flipV="false" rot="0">
            <a:off x="3407149" y="4494258"/>
            <a:ext cx="912806" cy="1199089"/>
          </a:xfrm>
          <a:custGeom>
            <a:avLst/>
            <a:gdLst/>
            <a:ahLst/>
            <a:cxnLst/>
            <a:rect r="r" b="b" t="t" l="l"/>
            <a:pathLst>
              <a:path h="1199089" w="912806">
                <a:moveTo>
                  <a:pt x="0" y="0"/>
                </a:moveTo>
                <a:lnTo>
                  <a:pt x="912806" y="0"/>
                </a:lnTo>
                <a:lnTo>
                  <a:pt x="912806" y="1199088"/>
                </a:lnTo>
                <a:lnTo>
                  <a:pt x="0" y="119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574187" y="4427509"/>
            <a:ext cx="1139626" cy="1265837"/>
          </a:xfrm>
          <a:custGeom>
            <a:avLst/>
            <a:gdLst/>
            <a:ahLst/>
            <a:cxnLst/>
            <a:rect r="r" b="b" t="t" l="l"/>
            <a:pathLst>
              <a:path h="1265837" w="1139626">
                <a:moveTo>
                  <a:pt x="0" y="0"/>
                </a:moveTo>
                <a:lnTo>
                  <a:pt x="1139626" y="0"/>
                </a:lnTo>
                <a:lnTo>
                  <a:pt x="1139626" y="1265837"/>
                </a:lnTo>
                <a:lnTo>
                  <a:pt x="0" y="12658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893370" y="4470341"/>
            <a:ext cx="1062156" cy="1180173"/>
          </a:xfrm>
          <a:custGeom>
            <a:avLst/>
            <a:gdLst/>
            <a:ahLst/>
            <a:cxnLst/>
            <a:rect r="r" b="b" t="t" l="l"/>
            <a:pathLst>
              <a:path h="1180173" w="1062156">
                <a:moveTo>
                  <a:pt x="0" y="0"/>
                </a:moveTo>
                <a:lnTo>
                  <a:pt x="1062155" y="0"/>
                </a:lnTo>
                <a:lnTo>
                  <a:pt x="1062155" y="1180173"/>
                </a:lnTo>
                <a:lnTo>
                  <a:pt x="0" y="1180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737500" y="619195"/>
            <a:ext cx="5693860" cy="1302542"/>
          </a:xfrm>
          <a:prstGeom prst="rect">
            <a:avLst/>
          </a:prstGeom>
        </p:spPr>
        <p:txBody>
          <a:bodyPr anchor="t" rtlCol="false" tIns="0" lIns="0" bIns="0" rIns="0">
            <a:spAutoFit/>
          </a:bodyPr>
          <a:lstStyle/>
          <a:p>
            <a:pPr>
              <a:lnSpc>
                <a:spcPts val="10308"/>
              </a:lnSpc>
            </a:pPr>
            <a:r>
              <a:rPr lang="en-US" sz="8053">
                <a:solidFill>
                  <a:srgbClr val="000000"/>
                </a:solidFill>
                <a:latin typeface="Twister"/>
              </a:rPr>
              <a:t>Tech - Stacks</a:t>
            </a:r>
          </a:p>
        </p:txBody>
      </p:sp>
      <p:sp>
        <p:nvSpPr>
          <p:cNvPr name="TextBox 11" id="11"/>
          <p:cNvSpPr txBox="true"/>
          <p:nvPr/>
        </p:nvSpPr>
        <p:spPr>
          <a:xfrm rot="0">
            <a:off x="2318254" y="6315237"/>
            <a:ext cx="3090596" cy="859739"/>
          </a:xfrm>
          <a:prstGeom prst="rect">
            <a:avLst/>
          </a:prstGeom>
        </p:spPr>
        <p:txBody>
          <a:bodyPr anchor="t" rtlCol="false" tIns="0" lIns="0" bIns="0" rIns="0">
            <a:spAutoFit/>
          </a:bodyPr>
          <a:lstStyle/>
          <a:p>
            <a:pPr algn="ctr">
              <a:lnSpc>
                <a:spcPts val="6886"/>
              </a:lnSpc>
            </a:pPr>
            <a:r>
              <a:rPr lang="en-US" sz="5380">
                <a:solidFill>
                  <a:srgbClr val="000000"/>
                </a:solidFill>
                <a:latin typeface="Twister"/>
              </a:rPr>
              <a:t>Front - end</a:t>
            </a:r>
          </a:p>
        </p:txBody>
      </p:sp>
      <p:sp>
        <p:nvSpPr>
          <p:cNvPr name="TextBox 12" id="12"/>
          <p:cNvSpPr txBox="true"/>
          <p:nvPr/>
        </p:nvSpPr>
        <p:spPr>
          <a:xfrm rot="0">
            <a:off x="7356727" y="6421289"/>
            <a:ext cx="3574547" cy="859765"/>
          </a:xfrm>
          <a:prstGeom prst="rect">
            <a:avLst/>
          </a:prstGeom>
        </p:spPr>
        <p:txBody>
          <a:bodyPr anchor="t" rtlCol="false" tIns="0" lIns="0" bIns="0" rIns="0">
            <a:spAutoFit/>
          </a:bodyPr>
          <a:lstStyle/>
          <a:p>
            <a:pPr algn="ctr">
              <a:lnSpc>
                <a:spcPts val="6883"/>
              </a:lnSpc>
            </a:pPr>
            <a:r>
              <a:rPr lang="en-US" sz="5377">
                <a:solidFill>
                  <a:srgbClr val="000000"/>
                </a:solidFill>
                <a:latin typeface="Twister"/>
              </a:rPr>
              <a:t>Back - end</a:t>
            </a:r>
          </a:p>
        </p:txBody>
      </p:sp>
      <p:sp>
        <p:nvSpPr>
          <p:cNvPr name="TextBox 13" id="13"/>
          <p:cNvSpPr txBox="true"/>
          <p:nvPr/>
        </p:nvSpPr>
        <p:spPr>
          <a:xfrm rot="0">
            <a:off x="12750801" y="6421289"/>
            <a:ext cx="3347293" cy="859765"/>
          </a:xfrm>
          <a:prstGeom prst="rect">
            <a:avLst/>
          </a:prstGeom>
        </p:spPr>
        <p:txBody>
          <a:bodyPr anchor="t" rtlCol="false" tIns="0" lIns="0" bIns="0" rIns="0">
            <a:spAutoFit/>
          </a:bodyPr>
          <a:lstStyle/>
          <a:p>
            <a:pPr algn="ctr">
              <a:lnSpc>
                <a:spcPts val="6883"/>
              </a:lnSpc>
            </a:pPr>
            <a:r>
              <a:rPr lang="en-US" sz="5377">
                <a:solidFill>
                  <a:srgbClr val="000000"/>
                </a:solidFill>
                <a:latin typeface="Twister"/>
              </a:rPr>
              <a:t>Database</a:t>
            </a:r>
          </a:p>
        </p:txBody>
      </p:sp>
      <p:sp>
        <p:nvSpPr>
          <p:cNvPr name="TextBox 14" id="14"/>
          <p:cNvSpPr txBox="true"/>
          <p:nvPr/>
        </p:nvSpPr>
        <p:spPr>
          <a:xfrm rot="0">
            <a:off x="1858073" y="7809646"/>
            <a:ext cx="4010958" cy="1336144"/>
          </a:xfrm>
          <a:prstGeom prst="rect">
            <a:avLst/>
          </a:prstGeom>
        </p:spPr>
        <p:txBody>
          <a:bodyPr anchor="t" rtlCol="false" tIns="0" lIns="0" bIns="0" rIns="0">
            <a:spAutoFit/>
          </a:bodyPr>
          <a:lstStyle/>
          <a:p>
            <a:pPr algn="ctr">
              <a:lnSpc>
                <a:spcPts val="3529"/>
              </a:lnSpc>
            </a:pPr>
            <a:r>
              <a:rPr lang="en-US" sz="2520">
                <a:solidFill>
                  <a:srgbClr val="000000"/>
                </a:solidFill>
                <a:latin typeface="Questrial"/>
              </a:rPr>
              <a:t>JavaScript, Handlebars, </a:t>
            </a:r>
          </a:p>
          <a:p>
            <a:pPr algn="ctr">
              <a:lnSpc>
                <a:spcPts val="3529"/>
              </a:lnSpc>
            </a:pPr>
            <a:r>
              <a:rPr lang="en-US" sz="2520">
                <a:solidFill>
                  <a:srgbClr val="000000"/>
                </a:solidFill>
                <a:latin typeface="Questrial"/>
              </a:rPr>
              <a:t>CSS, HTML and</a:t>
            </a:r>
          </a:p>
          <a:p>
            <a:pPr algn="ctr">
              <a:lnSpc>
                <a:spcPts val="3529"/>
              </a:lnSpc>
              <a:spcBef>
                <a:spcPct val="0"/>
              </a:spcBef>
            </a:pPr>
            <a:r>
              <a:rPr lang="en-US" sz="2520">
                <a:solidFill>
                  <a:srgbClr val="000000"/>
                </a:solidFill>
                <a:latin typeface="Questrial"/>
              </a:rPr>
              <a:t>Bootstrap</a:t>
            </a:r>
          </a:p>
        </p:txBody>
      </p:sp>
      <p:sp>
        <p:nvSpPr>
          <p:cNvPr name="TextBox 15" id="15"/>
          <p:cNvSpPr txBox="true"/>
          <p:nvPr/>
        </p:nvSpPr>
        <p:spPr>
          <a:xfrm rot="0">
            <a:off x="7138521" y="7809646"/>
            <a:ext cx="4010958" cy="888469"/>
          </a:xfrm>
          <a:prstGeom prst="rect">
            <a:avLst/>
          </a:prstGeom>
        </p:spPr>
        <p:txBody>
          <a:bodyPr anchor="t" rtlCol="false" tIns="0" lIns="0" bIns="0" rIns="0">
            <a:spAutoFit/>
          </a:bodyPr>
          <a:lstStyle/>
          <a:p>
            <a:pPr algn="ctr">
              <a:lnSpc>
                <a:spcPts val="3529"/>
              </a:lnSpc>
            </a:pPr>
            <a:r>
              <a:rPr lang="en-US" sz="2520">
                <a:solidFill>
                  <a:srgbClr val="000000"/>
                </a:solidFill>
                <a:latin typeface="Questrial"/>
              </a:rPr>
              <a:t>Node.js, Express.js,</a:t>
            </a:r>
          </a:p>
          <a:p>
            <a:pPr algn="ctr">
              <a:lnSpc>
                <a:spcPts val="3529"/>
              </a:lnSpc>
              <a:spcBef>
                <a:spcPct val="0"/>
              </a:spcBef>
            </a:pPr>
            <a:r>
              <a:rPr lang="en-US" sz="2520">
                <a:solidFill>
                  <a:srgbClr val="000000"/>
                </a:solidFill>
                <a:latin typeface="Questrial"/>
              </a:rPr>
              <a:t>JavaScript</a:t>
            </a:r>
          </a:p>
        </p:txBody>
      </p:sp>
      <p:sp>
        <p:nvSpPr>
          <p:cNvPr name="TextBox 16" id="16"/>
          <p:cNvSpPr txBox="true"/>
          <p:nvPr/>
        </p:nvSpPr>
        <p:spPr>
          <a:xfrm rot="0">
            <a:off x="12418969" y="7809646"/>
            <a:ext cx="4010958" cy="440794"/>
          </a:xfrm>
          <a:prstGeom prst="rect">
            <a:avLst/>
          </a:prstGeom>
        </p:spPr>
        <p:txBody>
          <a:bodyPr anchor="t" rtlCol="false" tIns="0" lIns="0" bIns="0" rIns="0">
            <a:spAutoFit/>
          </a:bodyPr>
          <a:lstStyle/>
          <a:p>
            <a:pPr algn="ctr">
              <a:lnSpc>
                <a:spcPts val="3529"/>
              </a:lnSpc>
              <a:spcBef>
                <a:spcPct val="0"/>
              </a:spcBef>
            </a:pPr>
            <a:r>
              <a:rPr lang="en-US" sz="2520">
                <a:solidFill>
                  <a:srgbClr val="000000"/>
                </a:solidFill>
                <a:latin typeface="Questrial"/>
              </a:rPr>
              <a:t>MongoDB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EAEF"/>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4497235" y="3553459"/>
            <a:ext cx="7004228" cy="3084831"/>
          </a:xfrm>
          <a:prstGeom prst="rect">
            <a:avLst/>
          </a:prstGeom>
        </p:spPr>
        <p:txBody>
          <a:bodyPr anchor="t" rtlCol="false" tIns="0" lIns="0" bIns="0" rIns="0">
            <a:spAutoFit/>
          </a:bodyPr>
          <a:lstStyle/>
          <a:p>
            <a:pPr algn="ctr">
              <a:lnSpc>
                <a:spcPts val="12159"/>
              </a:lnSpc>
            </a:pPr>
            <a:r>
              <a:rPr lang="en-US" sz="9499">
                <a:solidFill>
                  <a:srgbClr val="000000"/>
                </a:solidFill>
                <a:latin typeface="Twister"/>
              </a:rPr>
              <a:t>    Features </a:t>
            </a:r>
          </a:p>
          <a:p>
            <a:pPr algn="ctr">
              <a:lnSpc>
                <a:spcPts val="12159"/>
              </a:lnSpc>
            </a:pPr>
            <a:r>
              <a:rPr lang="en-US" sz="9499">
                <a:solidFill>
                  <a:srgbClr val="000000"/>
                </a:solidFill>
                <a:latin typeface="Twister"/>
              </a:rPr>
              <a:t>Implemented</a:t>
            </a: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8046996"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27444"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6548"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6" id="6"/>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7" id="7"/>
          <p:cNvSpPr/>
          <p:nvPr/>
        </p:nvSpPr>
        <p:spPr>
          <a:xfrm flipH="false" flipV="false" rot="0">
            <a:off x="13662616" y="4392916"/>
            <a:ext cx="1523664" cy="1401771"/>
          </a:xfrm>
          <a:custGeom>
            <a:avLst/>
            <a:gdLst/>
            <a:ahLst/>
            <a:cxnLst/>
            <a:rect r="r" b="b" t="t" l="l"/>
            <a:pathLst>
              <a:path h="1401771" w="1523664">
                <a:moveTo>
                  <a:pt x="0" y="0"/>
                </a:moveTo>
                <a:lnTo>
                  <a:pt x="1523664" y="0"/>
                </a:lnTo>
                <a:lnTo>
                  <a:pt x="1523664" y="1401771"/>
                </a:lnTo>
                <a:lnTo>
                  <a:pt x="0" y="1401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821369" y="4495073"/>
            <a:ext cx="967905" cy="964385"/>
          </a:xfrm>
          <a:custGeom>
            <a:avLst/>
            <a:gdLst/>
            <a:ahLst/>
            <a:cxnLst/>
            <a:rect r="r" b="b" t="t" l="l"/>
            <a:pathLst>
              <a:path h="964385" w="967905">
                <a:moveTo>
                  <a:pt x="0" y="0"/>
                </a:moveTo>
                <a:lnTo>
                  <a:pt x="967905" y="0"/>
                </a:lnTo>
                <a:lnTo>
                  <a:pt x="967905" y="964385"/>
                </a:lnTo>
                <a:lnTo>
                  <a:pt x="0" y="9643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318254" y="6466709"/>
            <a:ext cx="3090596"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Draw and Guess</a:t>
            </a:r>
          </a:p>
        </p:txBody>
      </p:sp>
      <p:sp>
        <p:nvSpPr>
          <p:cNvPr name="TextBox 10" id="10"/>
          <p:cNvSpPr txBox="true"/>
          <p:nvPr/>
        </p:nvSpPr>
        <p:spPr>
          <a:xfrm rot="0">
            <a:off x="7356727" y="6430814"/>
            <a:ext cx="3574547"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Game Room</a:t>
            </a:r>
          </a:p>
        </p:txBody>
      </p:sp>
      <p:sp>
        <p:nvSpPr>
          <p:cNvPr name="TextBox 11" id="11"/>
          <p:cNvSpPr txBox="true"/>
          <p:nvPr/>
        </p:nvSpPr>
        <p:spPr>
          <a:xfrm rot="0">
            <a:off x="12750801" y="6430814"/>
            <a:ext cx="3347293"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Chat</a:t>
            </a:r>
          </a:p>
        </p:txBody>
      </p:sp>
      <p:sp>
        <p:nvSpPr>
          <p:cNvPr name="TextBox 12" id="12"/>
          <p:cNvSpPr txBox="true"/>
          <p:nvPr/>
        </p:nvSpPr>
        <p:spPr>
          <a:xfrm rot="0">
            <a:off x="1858073" y="7809646"/>
            <a:ext cx="4010958" cy="1562839"/>
          </a:xfrm>
          <a:prstGeom prst="rect">
            <a:avLst/>
          </a:prstGeom>
        </p:spPr>
        <p:txBody>
          <a:bodyPr anchor="t" rtlCol="false" tIns="0" lIns="0" bIns="0" rIns="0">
            <a:spAutoFit/>
          </a:bodyPr>
          <a:lstStyle/>
          <a:p>
            <a:pPr algn="ctr">
              <a:lnSpc>
                <a:spcPts val="3109"/>
              </a:lnSpc>
            </a:pPr>
            <a:r>
              <a:rPr lang="en-US" sz="2220">
                <a:solidFill>
                  <a:srgbClr val="000000"/>
                </a:solidFill>
                <a:latin typeface="Questrial"/>
              </a:rPr>
              <a:t>In a game room, one person draws while the others guess it.</a:t>
            </a:r>
          </a:p>
          <a:p>
            <a:pPr algn="ctr">
              <a:lnSpc>
                <a:spcPts val="3109"/>
              </a:lnSpc>
              <a:spcBef>
                <a:spcPct val="0"/>
              </a:spcBef>
            </a:pPr>
            <a:r>
              <a:rPr lang="en-US" sz="2220">
                <a:solidFill>
                  <a:srgbClr val="000000"/>
                </a:solidFill>
                <a:latin typeface="Questrial"/>
              </a:rPr>
              <a:t>Points are awarded to both if the guess is correct.</a:t>
            </a:r>
          </a:p>
        </p:txBody>
      </p:sp>
      <p:sp>
        <p:nvSpPr>
          <p:cNvPr name="TextBox 13" id="13"/>
          <p:cNvSpPr txBox="true"/>
          <p:nvPr/>
        </p:nvSpPr>
        <p:spPr>
          <a:xfrm rot="0">
            <a:off x="7138521" y="7809646"/>
            <a:ext cx="4010958" cy="1562839"/>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Users have the choice to create a private or public game room. Users can create their own or join any live game room</a:t>
            </a:r>
          </a:p>
        </p:txBody>
      </p:sp>
      <p:sp>
        <p:nvSpPr>
          <p:cNvPr name="TextBox 14" id="14"/>
          <p:cNvSpPr txBox="true"/>
          <p:nvPr/>
        </p:nvSpPr>
        <p:spPr>
          <a:xfrm rot="0">
            <a:off x="12418969" y="7809646"/>
            <a:ext cx="4010958" cy="781789"/>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The users can chat among themselves during the game.</a:t>
            </a:r>
          </a:p>
        </p:txBody>
      </p:sp>
      <p:sp>
        <p:nvSpPr>
          <p:cNvPr name="TextBox 15" id="15"/>
          <p:cNvSpPr txBox="true"/>
          <p:nvPr/>
        </p:nvSpPr>
        <p:spPr>
          <a:xfrm rot="0">
            <a:off x="2737500" y="619195"/>
            <a:ext cx="5693860" cy="1302542"/>
          </a:xfrm>
          <a:prstGeom prst="rect">
            <a:avLst/>
          </a:prstGeom>
        </p:spPr>
        <p:txBody>
          <a:bodyPr anchor="t" rtlCol="false" tIns="0" lIns="0" bIns="0" rIns="0">
            <a:spAutoFit/>
          </a:bodyPr>
          <a:lstStyle/>
          <a:p>
            <a:pPr>
              <a:lnSpc>
                <a:spcPts val="10308"/>
              </a:lnSpc>
            </a:pPr>
            <a:r>
              <a:rPr lang="en-US" sz="8053">
                <a:solidFill>
                  <a:srgbClr val="000000"/>
                </a:solidFill>
                <a:latin typeface="Twister"/>
              </a:rPr>
              <a:t>Features</a:t>
            </a:r>
          </a:p>
        </p:txBody>
      </p:sp>
      <p:sp>
        <p:nvSpPr>
          <p:cNvPr name="Freeform 16" id="16"/>
          <p:cNvSpPr/>
          <p:nvPr/>
        </p:nvSpPr>
        <p:spPr>
          <a:xfrm flipH="false" flipV="false" rot="0">
            <a:off x="3237900" y="4570175"/>
            <a:ext cx="1251304" cy="1146650"/>
          </a:xfrm>
          <a:custGeom>
            <a:avLst/>
            <a:gdLst/>
            <a:ahLst/>
            <a:cxnLst/>
            <a:rect r="r" b="b" t="t" l="l"/>
            <a:pathLst>
              <a:path h="1146650" w="1251304">
                <a:moveTo>
                  <a:pt x="0" y="0"/>
                </a:moveTo>
                <a:lnTo>
                  <a:pt x="1251304" y="0"/>
                </a:lnTo>
                <a:lnTo>
                  <a:pt x="1251304" y="1146650"/>
                </a:lnTo>
                <a:lnTo>
                  <a:pt x="0" y="11466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0">
            <a:off x="8046996"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27444"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6548" y="3996798"/>
            <a:ext cx="2194008" cy="2194008"/>
          </a:xfrm>
          <a:custGeom>
            <a:avLst/>
            <a:gdLst/>
            <a:ahLst/>
            <a:cxnLst/>
            <a:rect r="r" b="b" t="t" l="l"/>
            <a:pathLst>
              <a:path h="2194008" w="2194008">
                <a:moveTo>
                  <a:pt x="0" y="0"/>
                </a:moveTo>
                <a:lnTo>
                  <a:pt x="2194008" y="0"/>
                </a:lnTo>
                <a:lnTo>
                  <a:pt x="2194008" y="2194008"/>
                </a:lnTo>
                <a:lnTo>
                  <a:pt x="0" y="2194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93084">
            <a:off x="-343433" y="-2092184"/>
            <a:ext cx="6715726" cy="6936430"/>
          </a:xfrm>
          <a:custGeom>
            <a:avLst/>
            <a:gdLst/>
            <a:ahLst/>
            <a:cxnLst/>
            <a:rect r="r" b="b" t="t" l="l"/>
            <a:pathLst>
              <a:path h="6936430" w="6715726">
                <a:moveTo>
                  <a:pt x="0" y="0"/>
                </a:moveTo>
                <a:lnTo>
                  <a:pt x="6715725" y="0"/>
                </a:lnTo>
                <a:lnTo>
                  <a:pt x="6715725" y="6936431"/>
                </a:lnTo>
                <a:lnTo>
                  <a:pt x="0" y="6936431"/>
                </a:lnTo>
                <a:lnTo>
                  <a:pt x="0" y="0"/>
                </a:lnTo>
                <a:close/>
              </a:path>
            </a:pathLst>
          </a:custGeom>
          <a:blipFill>
            <a:blip r:embed="rId4"/>
            <a:stretch>
              <a:fillRect l="0" t="0" r="0" b="0"/>
            </a:stretch>
          </a:blipFill>
        </p:spPr>
      </p:sp>
      <p:sp>
        <p:nvSpPr>
          <p:cNvPr name="Freeform 6" id="6"/>
          <p:cNvSpPr/>
          <p:nvPr/>
        </p:nvSpPr>
        <p:spPr>
          <a:xfrm flipH="false" flipV="false" rot="9119920">
            <a:off x="-544079" y="-517716"/>
            <a:ext cx="2752029" cy="2942036"/>
          </a:xfrm>
          <a:custGeom>
            <a:avLst/>
            <a:gdLst/>
            <a:ahLst/>
            <a:cxnLst/>
            <a:rect r="r" b="b" t="t" l="l"/>
            <a:pathLst>
              <a:path h="2942036" w="2752029">
                <a:moveTo>
                  <a:pt x="0" y="0"/>
                </a:moveTo>
                <a:lnTo>
                  <a:pt x="2752029" y="0"/>
                </a:lnTo>
                <a:lnTo>
                  <a:pt x="2752029" y="2942035"/>
                </a:lnTo>
                <a:lnTo>
                  <a:pt x="0" y="2942035"/>
                </a:lnTo>
                <a:lnTo>
                  <a:pt x="0" y="0"/>
                </a:lnTo>
                <a:close/>
              </a:path>
            </a:pathLst>
          </a:custGeom>
          <a:blipFill>
            <a:blip r:embed="rId5">
              <a:alphaModFix amt="78000"/>
            </a:blip>
            <a:stretch>
              <a:fillRect l="0" t="0" r="0" b="0"/>
            </a:stretch>
          </a:blipFill>
        </p:spPr>
      </p:sp>
      <p:sp>
        <p:nvSpPr>
          <p:cNvPr name="Freeform 7" id="7"/>
          <p:cNvSpPr/>
          <p:nvPr/>
        </p:nvSpPr>
        <p:spPr>
          <a:xfrm flipH="false" flipV="false" rot="0">
            <a:off x="3407149" y="4494258"/>
            <a:ext cx="912806" cy="1199089"/>
          </a:xfrm>
          <a:custGeom>
            <a:avLst/>
            <a:gdLst/>
            <a:ahLst/>
            <a:cxnLst/>
            <a:rect r="r" b="b" t="t" l="l"/>
            <a:pathLst>
              <a:path h="1199089" w="912806">
                <a:moveTo>
                  <a:pt x="0" y="0"/>
                </a:moveTo>
                <a:lnTo>
                  <a:pt x="912806" y="0"/>
                </a:lnTo>
                <a:lnTo>
                  <a:pt x="912806" y="1199088"/>
                </a:lnTo>
                <a:lnTo>
                  <a:pt x="0" y="119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574187" y="4427509"/>
            <a:ext cx="1139626" cy="1265837"/>
          </a:xfrm>
          <a:custGeom>
            <a:avLst/>
            <a:gdLst/>
            <a:ahLst/>
            <a:cxnLst/>
            <a:rect r="r" b="b" t="t" l="l"/>
            <a:pathLst>
              <a:path h="1265837" w="1139626">
                <a:moveTo>
                  <a:pt x="0" y="0"/>
                </a:moveTo>
                <a:lnTo>
                  <a:pt x="1139626" y="0"/>
                </a:lnTo>
                <a:lnTo>
                  <a:pt x="1139626" y="1265837"/>
                </a:lnTo>
                <a:lnTo>
                  <a:pt x="0" y="12658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893370" y="4470341"/>
            <a:ext cx="1062156" cy="1180173"/>
          </a:xfrm>
          <a:custGeom>
            <a:avLst/>
            <a:gdLst/>
            <a:ahLst/>
            <a:cxnLst/>
            <a:rect r="r" b="b" t="t" l="l"/>
            <a:pathLst>
              <a:path h="1180173" w="1062156">
                <a:moveTo>
                  <a:pt x="0" y="0"/>
                </a:moveTo>
                <a:lnTo>
                  <a:pt x="1062155" y="0"/>
                </a:lnTo>
                <a:lnTo>
                  <a:pt x="1062155" y="1180173"/>
                </a:lnTo>
                <a:lnTo>
                  <a:pt x="0" y="1180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737500" y="619195"/>
            <a:ext cx="5693860" cy="1302542"/>
          </a:xfrm>
          <a:prstGeom prst="rect">
            <a:avLst/>
          </a:prstGeom>
        </p:spPr>
        <p:txBody>
          <a:bodyPr anchor="t" rtlCol="false" tIns="0" lIns="0" bIns="0" rIns="0">
            <a:spAutoFit/>
          </a:bodyPr>
          <a:lstStyle/>
          <a:p>
            <a:pPr>
              <a:lnSpc>
                <a:spcPts val="10308"/>
              </a:lnSpc>
            </a:pPr>
            <a:r>
              <a:rPr lang="en-US" sz="8053">
                <a:solidFill>
                  <a:srgbClr val="000000"/>
                </a:solidFill>
                <a:latin typeface="Twister"/>
              </a:rPr>
              <a:t>Features</a:t>
            </a:r>
          </a:p>
        </p:txBody>
      </p:sp>
      <p:sp>
        <p:nvSpPr>
          <p:cNvPr name="TextBox 11" id="11"/>
          <p:cNvSpPr txBox="true"/>
          <p:nvPr/>
        </p:nvSpPr>
        <p:spPr>
          <a:xfrm rot="0">
            <a:off x="2088164" y="6416038"/>
            <a:ext cx="3550777"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Login and Sign Up</a:t>
            </a:r>
          </a:p>
        </p:txBody>
      </p:sp>
      <p:sp>
        <p:nvSpPr>
          <p:cNvPr name="TextBox 12" id="12"/>
          <p:cNvSpPr txBox="true"/>
          <p:nvPr/>
        </p:nvSpPr>
        <p:spPr>
          <a:xfrm rot="0">
            <a:off x="7356727" y="6430814"/>
            <a:ext cx="3574547"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Save Drawing</a:t>
            </a:r>
          </a:p>
        </p:txBody>
      </p:sp>
      <p:sp>
        <p:nvSpPr>
          <p:cNvPr name="TextBox 13" id="13"/>
          <p:cNvSpPr txBox="true"/>
          <p:nvPr/>
        </p:nvSpPr>
        <p:spPr>
          <a:xfrm rot="0">
            <a:off x="12750801" y="6430814"/>
            <a:ext cx="3347293" cy="689966"/>
          </a:xfrm>
          <a:prstGeom prst="rect">
            <a:avLst/>
          </a:prstGeom>
        </p:spPr>
        <p:txBody>
          <a:bodyPr anchor="t" rtlCol="false" tIns="0" lIns="0" bIns="0" rIns="0">
            <a:spAutoFit/>
          </a:bodyPr>
          <a:lstStyle/>
          <a:p>
            <a:pPr algn="ctr">
              <a:lnSpc>
                <a:spcPts val="5475"/>
              </a:lnSpc>
            </a:pPr>
            <a:r>
              <a:rPr lang="en-US" sz="4277">
                <a:solidFill>
                  <a:srgbClr val="000000"/>
                </a:solidFill>
                <a:latin typeface="Twister"/>
              </a:rPr>
              <a:t>Leaderboard</a:t>
            </a:r>
          </a:p>
        </p:txBody>
      </p:sp>
      <p:sp>
        <p:nvSpPr>
          <p:cNvPr name="TextBox 14" id="14"/>
          <p:cNvSpPr txBox="true"/>
          <p:nvPr/>
        </p:nvSpPr>
        <p:spPr>
          <a:xfrm rot="0">
            <a:off x="1858073" y="7809646"/>
            <a:ext cx="4010958" cy="781789"/>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Users can login or sign up to our website.</a:t>
            </a:r>
          </a:p>
        </p:txBody>
      </p:sp>
      <p:sp>
        <p:nvSpPr>
          <p:cNvPr name="TextBox 15" id="15"/>
          <p:cNvSpPr txBox="true"/>
          <p:nvPr/>
        </p:nvSpPr>
        <p:spPr>
          <a:xfrm rot="0">
            <a:off x="7138521" y="7809646"/>
            <a:ext cx="4010958" cy="1172314"/>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Users can save any drawing that they like into their local device.</a:t>
            </a:r>
          </a:p>
        </p:txBody>
      </p:sp>
      <p:sp>
        <p:nvSpPr>
          <p:cNvPr name="TextBox 16" id="16"/>
          <p:cNvSpPr txBox="true"/>
          <p:nvPr/>
        </p:nvSpPr>
        <p:spPr>
          <a:xfrm rot="0">
            <a:off x="12418969" y="7809646"/>
            <a:ext cx="4010958" cy="1172314"/>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Questrial"/>
              </a:rPr>
              <a:t>Users gain points upon correct guesses and their scores are reflected in the leaderboard.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DAF1GX8_M00</dc:identifier>
  <dcterms:modified xsi:type="dcterms:W3CDTF">2011-08-01T06:04:30Z</dcterms:modified>
  <cp:revision>1</cp:revision>
  <dc:title>Pink Rose Watercolor Organic Creative Project Presentation</dc:title>
</cp:coreProperties>
</file>